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3"/>
  </p:notesMasterIdLst>
  <p:sldIdLst>
    <p:sldId id="277" r:id="rId2"/>
    <p:sldId id="278" r:id="rId3"/>
    <p:sldId id="257" r:id="rId4"/>
    <p:sldId id="276" r:id="rId5"/>
    <p:sldId id="260" r:id="rId6"/>
    <p:sldId id="258" r:id="rId7"/>
    <p:sldId id="259" r:id="rId8"/>
    <p:sldId id="261" r:id="rId9"/>
    <p:sldId id="262" r:id="rId10"/>
    <p:sldId id="269" r:id="rId11"/>
    <p:sldId id="266" r:id="rId12"/>
    <p:sldId id="264" r:id="rId13"/>
    <p:sldId id="265" r:id="rId14"/>
    <p:sldId id="271" r:id="rId15"/>
    <p:sldId id="272" r:id="rId16"/>
    <p:sldId id="270" r:id="rId17"/>
    <p:sldId id="267" r:id="rId18"/>
    <p:sldId id="274" r:id="rId19"/>
    <p:sldId id="268" r:id="rId20"/>
    <p:sldId id="275" r:id="rId21"/>
    <p:sldId id="279"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snapToObjects="1">
      <p:cViewPr varScale="1">
        <p:scale>
          <a:sx n="121" d="100"/>
          <a:sy n="121" d="100"/>
        </p:scale>
        <p:origin x="744" y="176"/>
      </p:cViewPr>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216586-4CC0-4E4F-999B-DDC329999998}" type="datetimeFigureOut">
              <a:rPr lang="en-AU" smtClean="0"/>
              <a:t>2/3/21</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4F5BF05-3A18-724A-B48C-476E9EE7987C}" type="slidenum">
              <a:rPr lang="en-AU" smtClean="0"/>
              <a:t>‹#›</a:t>
            </a:fld>
            <a:endParaRPr lang="en-AU"/>
          </a:p>
        </p:txBody>
      </p:sp>
    </p:spTree>
    <p:extLst>
      <p:ext uri="{BB962C8B-B14F-4D97-AF65-F5344CB8AC3E}">
        <p14:creationId xmlns:p14="http://schemas.microsoft.com/office/powerpoint/2010/main" val="37372755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7" name="Google Shape;127;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7952342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g8d8950f802_1_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4" name="Google Shape;134;g8d8950f802_1_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036248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D64F2D-32AD-AA48-9FA5-78279005BE2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00209A29-869B-B242-9B04-6DB6DAECB4D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C9D50ED3-3B92-8F46-AE82-0398A05A0897}"/>
              </a:ext>
            </a:extLst>
          </p:cNvPr>
          <p:cNvSpPr>
            <a:spLocks noGrp="1"/>
          </p:cNvSpPr>
          <p:nvPr>
            <p:ph type="dt" sz="half" idx="10"/>
          </p:nvPr>
        </p:nvSpPr>
        <p:spPr/>
        <p:txBody>
          <a:bodyPr/>
          <a:lstStyle/>
          <a:p>
            <a:fld id="{1F7CFF95-E364-7042-AD33-8188D9FFDA23}" type="datetimeFigureOut">
              <a:rPr lang="en-AU" smtClean="0"/>
              <a:t>2/3/21</a:t>
            </a:fld>
            <a:endParaRPr lang="en-AU"/>
          </a:p>
        </p:txBody>
      </p:sp>
      <p:sp>
        <p:nvSpPr>
          <p:cNvPr id="5" name="Footer Placeholder 4">
            <a:extLst>
              <a:ext uri="{FF2B5EF4-FFF2-40B4-BE49-F238E27FC236}">
                <a16:creationId xmlns:a16="http://schemas.microsoft.com/office/drawing/2014/main" id="{6E56AF7E-BD00-DD43-B20B-23A6B4ED2671}"/>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EEE86FE8-C08C-C44E-8E70-DB09B7CDE07E}"/>
              </a:ext>
            </a:extLst>
          </p:cNvPr>
          <p:cNvSpPr>
            <a:spLocks noGrp="1"/>
          </p:cNvSpPr>
          <p:nvPr>
            <p:ph type="sldNum" sz="quarter" idx="12"/>
          </p:nvPr>
        </p:nvSpPr>
        <p:spPr/>
        <p:txBody>
          <a:bodyPr/>
          <a:lstStyle/>
          <a:p>
            <a:fld id="{3801F94C-47FE-0C43-AEAE-5CF7D2FDFD11}" type="slidenum">
              <a:rPr lang="en-AU" smtClean="0"/>
              <a:t>‹#›</a:t>
            </a:fld>
            <a:endParaRPr lang="en-AU"/>
          </a:p>
        </p:txBody>
      </p:sp>
    </p:spTree>
    <p:extLst>
      <p:ext uri="{BB962C8B-B14F-4D97-AF65-F5344CB8AC3E}">
        <p14:creationId xmlns:p14="http://schemas.microsoft.com/office/powerpoint/2010/main" val="6484697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C2FE03-40C1-254D-99CC-04B6FAB2E49B}"/>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4419D3ED-2809-E043-811C-66DA2741186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E61CDBA0-CB13-ED4E-8C06-C98A868758A2}"/>
              </a:ext>
            </a:extLst>
          </p:cNvPr>
          <p:cNvSpPr>
            <a:spLocks noGrp="1"/>
          </p:cNvSpPr>
          <p:nvPr>
            <p:ph type="dt" sz="half" idx="10"/>
          </p:nvPr>
        </p:nvSpPr>
        <p:spPr/>
        <p:txBody>
          <a:bodyPr/>
          <a:lstStyle/>
          <a:p>
            <a:fld id="{1F7CFF95-E364-7042-AD33-8188D9FFDA23}" type="datetimeFigureOut">
              <a:rPr lang="en-AU" smtClean="0"/>
              <a:t>2/3/21</a:t>
            </a:fld>
            <a:endParaRPr lang="en-AU"/>
          </a:p>
        </p:txBody>
      </p:sp>
      <p:sp>
        <p:nvSpPr>
          <p:cNvPr id="5" name="Footer Placeholder 4">
            <a:extLst>
              <a:ext uri="{FF2B5EF4-FFF2-40B4-BE49-F238E27FC236}">
                <a16:creationId xmlns:a16="http://schemas.microsoft.com/office/drawing/2014/main" id="{1D790892-8FA8-A648-A193-38AFBC5E7F2C}"/>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D0AE0740-A50D-0F4E-9C26-6C0E2A99C71C}"/>
              </a:ext>
            </a:extLst>
          </p:cNvPr>
          <p:cNvSpPr>
            <a:spLocks noGrp="1"/>
          </p:cNvSpPr>
          <p:nvPr>
            <p:ph type="sldNum" sz="quarter" idx="12"/>
          </p:nvPr>
        </p:nvSpPr>
        <p:spPr/>
        <p:txBody>
          <a:bodyPr/>
          <a:lstStyle/>
          <a:p>
            <a:fld id="{3801F94C-47FE-0C43-AEAE-5CF7D2FDFD11}" type="slidenum">
              <a:rPr lang="en-AU" smtClean="0"/>
              <a:t>‹#›</a:t>
            </a:fld>
            <a:endParaRPr lang="en-AU"/>
          </a:p>
        </p:txBody>
      </p:sp>
    </p:spTree>
    <p:extLst>
      <p:ext uri="{BB962C8B-B14F-4D97-AF65-F5344CB8AC3E}">
        <p14:creationId xmlns:p14="http://schemas.microsoft.com/office/powerpoint/2010/main" val="9453315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5FD8A99-8E67-D646-A63B-2E819612E69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170D5568-44A2-FF4A-909A-353A99DBC60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23E15B62-A273-4649-A647-3892D33A8160}"/>
              </a:ext>
            </a:extLst>
          </p:cNvPr>
          <p:cNvSpPr>
            <a:spLocks noGrp="1"/>
          </p:cNvSpPr>
          <p:nvPr>
            <p:ph type="dt" sz="half" idx="10"/>
          </p:nvPr>
        </p:nvSpPr>
        <p:spPr/>
        <p:txBody>
          <a:bodyPr/>
          <a:lstStyle/>
          <a:p>
            <a:fld id="{1F7CFF95-E364-7042-AD33-8188D9FFDA23}" type="datetimeFigureOut">
              <a:rPr lang="en-AU" smtClean="0"/>
              <a:t>2/3/21</a:t>
            </a:fld>
            <a:endParaRPr lang="en-AU"/>
          </a:p>
        </p:txBody>
      </p:sp>
      <p:sp>
        <p:nvSpPr>
          <p:cNvPr id="5" name="Footer Placeholder 4">
            <a:extLst>
              <a:ext uri="{FF2B5EF4-FFF2-40B4-BE49-F238E27FC236}">
                <a16:creationId xmlns:a16="http://schemas.microsoft.com/office/drawing/2014/main" id="{4F2AE408-BB7F-A747-BC86-847AFED9566F}"/>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CF29A194-A70A-934C-81C8-FD82D2C96395}"/>
              </a:ext>
            </a:extLst>
          </p:cNvPr>
          <p:cNvSpPr>
            <a:spLocks noGrp="1"/>
          </p:cNvSpPr>
          <p:nvPr>
            <p:ph type="sldNum" sz="quarter" idx="12"/>
          </p:nvPr>
        </p:nvSpPr>
        <p:spPr/>
        <p:txBody>
          <a:bodyPr/>
          <a:lstStyle/>
          <a:p>
            <a:fld id="{3801F94C-47FE-0C43-AEAE-5CF7D2FDFD11}" type="slidenum">
              <a:rPr lang="en-AU" smtClean="0"/>
              <a:t>‹#›</a:t>
            </a:fld>
            <a:endParaRPr lang="en-AU"/>
          </a:p>
        </p:txBody>
      </p:sp>
    </p:spTree>
    <p:extLst>
      <p:ext uri="{BB962C8B-B14F-4D97-AF65-F5344CB8AC3E}">
        <p14:creationId xmlns:p14="http://schemas.microsoft.com/office/powerpoint/2010/main" val="7465524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415600" y="593367"/>
            <a:ext cx="11360800" cy="7636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415600" y="1536633"/>
            <a:ext cx="11360800" cy="4555200"/>
          </a:xfrm>
          <a:prstGeom prst="rect">
            <a:avLst/>
          </a:prstGeom>
        </p:spPr>
        <p:txBody>
          <a:bodyPr spcFirstLastPara="1" wrap="square" lIns="91425" tIns="91425" rIns="91425" bIns="91425" anchor="t" anchorCtr="0">
            <a:noAutofit/>
          </a:bodyPr>
          <a:lstStyle>
            <a:lvl1pPr marL="609585" lvl="0" indent="-457189">
              <a:spcBef>
                <a:spcPts val="0"/>
              </a:spcBef>
              <a:spcAft>
                <a:spcPts val="0"/>
              </a:spcAft>
              <a:buSzPts val="1800"/>
              <a:buChar char="●"/>
              <a:defRPr/>
            </a:lvl1pPr>
            <a:lvl2pPr marL="1219170" lvl="1" indent="-423323">
              <a:spcBef>
                <a:spcPts val="2133"/>
              </a:spcBef>
              <a:spcAft>
                <a:spcPts val="0"/>
              </a:spcAft>
              <a:buSzPts val="1400"/>
              <a:buChar char="○"/>
              <a:defRPr/>
            </a:lvl2pPr>
            <a:lvl3pPr marL="1828754" lvl="2" indent="-423323">
              <a:spcBef>
                <a:spcPts val="2133"/>
              </a:spcBef>
              <a:spcAft>
                <a:spcPts val="0"/>
              </a:spcAft>
              <a:buSzPts val="1400"/>
              <a:buChar char="■"/>
              <a:defRPr/>
            </a:lvl3pPr>
            <a:lvl4pPr marL="2438339" lvl="3" indent="-423323">
              <a:spcBef>
                <a:spcPts val="2133"/>
              </a:spcBef>
              <a:spcAft>
                <a:spcPts val="0"/>
              </a:spcAft>
              <a:buSzPts val="1400"/>
              <a:buChar char="●"/>
              <a:defRPr/>
            </a:lvl4pPr>
            <a:lvl5pPr marL="3047924" lvl="4" indent="-423323">
              <a:spcBef>
                <a:spcPts val="2133"/>
              </a:spcBef>
              <a:spcAft>
                <a:spcPts val="0"/>
              </a:spcAft>
              <a:buSzPts val="1400"/>
              <a:buChar char="○"/>
              <a:defRPr/>
            </a:lvl5pPr>
            <a:lvl6pPr marL="3657509" lvl="5" indent="-423323">
              <a:spcBef>
                <a:spcPts val="2133"/>
              </a:spcBef>
              <a:spcAft>
                <a:spcPts val="0"/>
              </a:spcAft>
              <a:buSzPts val="1400"/>
              <a:buChar char="■"/>
              <a:defRPr/>
            </a:lvl6pPr>
            <a:lvl7pPr marL="4267093" lvl="6" indent="-423323">
              <a:spcBef>
                <a:spcPts val="2133"/>
              </a:spcBef>
              <a:spcAft>
                <a:spcPts val="0"/>
              </a:spcAft>
              <a:buSzPts val="1400"/>
              <a:buChar char="●"/>
              <a:defRPr/>
            </a:lvl7pPr>
            <a:lvl8pPr marL="4876678" lvl="7" indent="-423323">
              <a:spcBef>
                <a:spcPts val="2133"/>
              </a:spcBef>
              <a:spcAft>
                <a:spcPts val="0"/>
              </a:spcAft>
              <a:buSzPts val="1400"/>
              <a:buChar char="○"/>
              <a:defRPr/>
            </a:lvl8pPr>
            <a:lvl9pPr marL="5486263" lvl="8" indent="-423323">
              <a:spcBef>
                <a:spcPts val="2133"/>
              </a:spcBef>
              <a:spcAft>
                <a:spcPts val="2133"/>
              </a:spcAft>
              <a:buSzPts val="1400"/>
              <a:buChar char="■"/>
              <a:defRPr/>
            </a:lvl9pPr>
          </a:lstStyle>
          <a:p>
            <a:endParaRPr/>
          </a:p>
        </p:txBody>
      </p:sp>
      <p:sp>
        <p:nvSpPr>
          <p:cNvPr id="19" name="Google Shape;19;p4"/>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859854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DA1610-9DBA-6549-B385-717A0886E14F}"/>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60DE115F-20D7-024F-B610-E4DA29C1046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8BA9E88F-A523-994E-9A31-1379005E91E1}"/>
              </a:ext>
            </a:extLst>
          </p:cNvPr>
          <p:cNvSpPr>
            <a:spLocks noGrp="1"/>
          </p:cNvSpPr>
          <p:nvPr>
            <p:ph type="dt" sz="half" idx="10"/>
          </p:nvPr>
        </p:nvSpPr>
        <p:spPr/>
        <p:txBody>
          <a:bodyPr/>
          <a:lstStyle/>
          <a:p>
            <a:fld id="{1F7CFF95-E364-7042-AD33-8188D9FFDA23}" type="datetimeFigureOut">
              <a:rPr lang="en-AU" smtClean="0"/>
              <a:t>2/3/21</a:t>
            </a:fld>
            <a:endParaRPr lang="en-AU"/>
          </a:p>
        </p:txBody>
      </p:sp>
      <p:sp>
        <p:nvSpPr>
          <p:cNvPr id="5" name="Footer Placeholder 4">
            <a:extLst>
              <a:ext uri="{FF2B5EF4-FFF2-40B4-BE49-F238E27FC236}">
                <a16:creationId xmlns:a16="http://schemas.microsoft.com/office/drawing/2014/main" id="{C4D99C01-878B-3846-AFEA-3AE752801CE4}"/>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B4BA90DC-B9CC-D943-A8FC-2FE3BD2BE48B}"/>
              </a:ext>
            </a:extLst>
          </p:cNvPr>
          <p:cNvSpPr>
            <a:spLocks noGrp="1"/>
          </p:cNvSpPr>
          <p:nvPr>
            <p:ph type="sldNum" sz="quarter" idx="12"/>
          </p:nvPr>
        </p:nvSpPr>
        <p:spPr/>
        <p:txBody>
          <a:bodyPr/>
          <a:lstStyle/>
          <a:p>
            <a:fld id="{3801F94C-47FE-0C43-AEAE-5CF7D2FDFD11}" type="slidenum">
              <a:rPr lang="en-AU" smtClean="0"/>
              <a:t>‹#›</a:t>
            </a:fld>
            <a:endParaRPr lang="en-AU"/>
          </a:p>
        </p:txBody>
      </p:sp>
    </p:spTree>
    <p:extLst>
      <p:ext uri="{BB962C8B-B14F-4D97-AF65-F5344CB8AC3E}">
        <p14:creationId xmlns:p14="http://schemas.microsoft.com/office/powerpoint/2010/main" val="9302315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847233-7262-984C-B509-335E2C3E971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CB47A480-4F72-6D48-86CA-87152CADB1A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F617D58-EB03-D242-896D-46394412D0A9}"/>
              </a:ext>
            </a:extLst>
          </p:cNvPr>
          <p:cNvSpPr>
            <a:spLocks noGrp="1"/>
          </p:cNvSpPr>
          <p:nvPr>
            <p:ph type="dt" sz="half" idx="10"/>
          </p:nvPr>
        </p:nvSpPr>
        <p:spPr/>
        <p:txBody>
          <a:bodyPr/>
          <a:lstStyle/>
          <a:p>
            <a:fld id="{1F7CFF95-E364-7042-AD33-8188D9FFDA23}" type="datetimeFigureOut">
              <a:rPr lang="en-AU" smtClean="0"/>
              <a:t>2/3/21</a:t>
            </a:fld>
            <a:endParaRPr lang="en-AU"/>
          </a:p>
        </p:txBody>
      </p:sp>
      <p:sp>
        <p:nvSpPr>
          <p:cNvPr id="5" name="Footer Placeholder 4">
            <a:extLst>
              <a:ext uri="{FF2B5EF4-FFF2-40B4-BE49-F238E27FC236}">
                <a16:creationId xmlns:a16="http://schemas.microsoft.com/office/drawing/2014/main" id="{C356A5F9-B1A4-1F45-99BC-B02254E46174}"/>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F82F7119-1E6A-DC49-B7DD-A14679A33432}"/>
              </a:ext>
            </a:extLst>
          </p:cNvPr>
          <p:cNvSpPr>
            <a:spLocks noGrp="1"/>
          </p:cNvSpPr>
          <p:nvPr>
            <p:ph type="sldNum" sz="quarter" idx="12"/>
          </p:nvPr>
        </p:nvSpPr>
        <p:spPr/>
        <p:txBody>
          <a:bodyPr/>
          <a:lstStyle/>
          <a:p>
            <a:fld id="{3801F94C-47FE-0C43-AEAE-5CF7D2FDFD11}" type="slidenum">
              <a:rPr lang="en-AU" smtClean="0"/>
              <a:t>‹#›</a:t>
            </a:fld>
            <a:endParaRPr lang="en-AU"/>
          </a:p>
        </p:txBody>
      </p:sp>
    </p:spTree>
    <p:extLst>
      <p:ext uri="{BB962C8B-B14F-4D97-AF65-F5344CB8AC3E}">
        <p14:creationId xmlns:p14="http://schemas.microsoft.com/office/powerpoint/2010/main" val="1910796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82572A-A2E6-1648-AD5C-5A3817B32642}"/>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6908500C-CFE1-2C40-B8A1-9558CC5F9A5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7CAB8225-2403-FB4C-8A1D-737363FAEA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DC17DF45-596C-5748-B97F-14B3B5420CFB}"/>
              </a:ext>
            </a:extLst>
          </p:cNvPr>
          <p:cNvSpPr>
            <a:spLocks noGrp="1"/>
          </p:cNvSpPr>
          <p:nvPr>
            <p:ph type="dt" sz="half" idx="10"/>
          </p:nvPr>
        </p:nvSpPr>
        <p:spPr/>
        <p:txBody>
          <a:bodyPr/>
          <a:lstStyle/>
          <a:p>
            <a:fld id="{1F7CFF95-E364-7042-AD33-8188D9FFDA23}" type="datetimeFigureOut">
              <a:rPr lang="en-AU" smtClean="0"/>
              <a:t>2/3/21</a:t>
            </a:fld>
            <a:endParaRPr lang="en-AU"/>
          </a:p>
        </p:txBody>
      </p:sp>
      <p:sp>
        <p:nvSpPr>
          <p:cNvPr id="6" name="Footer Placeholder 5">
            <a:extLst>
              <a:ext uri="{FF2B5EF4-FFF2-40B4-BE49-F238E27FC236}">
                <a16:creationId xmlns:a16="http://schemas.microsoft.com/office/drawing/2014/main" id="{D16FC915-C7C6-AF4C-9FBE-79F052C5C1DC}"/>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9488A4DF-BC44-3949-B18C-B9228A357726}"/>
              </a:ext>
            </a:extLst>
          </p:cNvPr>
          <p:cNvSpPr>
            <a:spLocks noGrp="1"/>
          </p:cNvSpPr>
          <p:nvPr>
            <p:ph type="sldNum" sz="quarter" idx="12"/>
          </p:nvPr>
        </p:nvSpPr>
        <p:spPr/>
        <p:txBody>
          <a:bodyPr/>
          <a:lstStyle/>
          <a:p>
            <a:fld id="{3801F94C-47FE-0C43-AEAE-5CF7D2FDFD11}" type="slidenum">
              <a:rPr lang="en-AU" smtClean="0"/>
              <a:t>‹#›</a:t>
            </a:fld>
            <a:endParaRPr lang="en-AU"/>
          </a:p>
        </p:txBody>
      </p:sp>
    </p:spTree>
    <p:extLst>
      <p:ext uri="{BB962C8B-B14F-4D97-AF65-F5344CB8AC3E}">
        <p14:creationId xmlns:p14="http://schemas.microsoft.com/office/powerpoint/2010/main" val="3666371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C42852-C1CC-3A4C-B7C2-E2499AD29C1B}"/>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48601D13-AA88-C94B-A4C4-F0AA89F4888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95B2277-A1A6-7549-ACEB-9E99A98E3D3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48A8A289-DC43-574D-90A2-6D1AA151233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125DD95-0946-534D-A1D3-9EC87038B0C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FFB77D02-502F-0444-90C8-1D6A220B5624}"/>
              </a:ext>
            </a:extLst>
          </p:cNvPr>
          <p:cNvSpPr>
            <a:spLocks noGrp="1"/>
          </p:cNvSpPr>
          <p:nvPr>
            <p:ph type="dt" sz="half" idx="10"/>
          </p:nvPr>
        </p:nvSpPr>
        <p:spPr/>
        <p:txBody>
          <a:bodyPr/>
          <a:lstStyle/>
          <a:p>
            <a:fld id="{1F7CFF95-E364-7042-AD33-8188D9FFDA23}" type="datetimeFigureOut">
              <a:rPr lang="en-AU" smtClean="0"/>
              <a:t>2/3/21</a:t>
            </a:fld>
            <a:endParaRPr lang="en-AU"/>
          </a:p>
        </p:txBody>
      </p:sp>
      <p:sp>
        <p:nvSpPr>
          <p:cNvPr id="8" name="Footer Placeholder 7">
            <a:extLst>
              <a:ext uri="{FF2B5EF4-FFF2-40B4-BE49-F238E27FC236}">
                <a16:creationId xmlns:a16="http://schemas.microsoft.com/office/drawing/2014/main" id="{707BF723-3C2E-C44B-829C-FDDDFA1F14A4}"/>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13CB9354-3A5D-8A40-98C0-A45B976B8C98}"/>
              </a:ext>
            </a:extLst>
          </p:cNvPr>
          <p:cNvSpPr>
            <a:spLocks noGrp="1"/>
          </p:cNvSpPr>
          <p:nvPr>
            <p:ph type="sldNum" sz="quarter" idx="12"/>
          </p:nvPr>
        </p:nvSpPr>
        <p:spPr/>
        <p:txBody>
          <a:bodyPr/>
          <a:lstStyle/>
          <a:p>
            <a:fld id="{3801F94C-47FE-0C43-AEAE-5CF7D2FDFD11}" type="slidenum">
              <a:rPr lang="en-AU" smtClean="0"/>
              <a:t>‹#›</a:t>
            </a:fld>
            <a:endParaRPr lang="en-AU"/>
          </a:p>
        </p:txBody>
      </p:sp>
    </p:spTree>
    <p:extLst>
      <p:ext uri="{BB962C8B-B14F-4D97-AF65-F5344CB8AC3E}">
        <p14:creationId xmlns:p14="http://schemas.microsoft.com/office/powerpoint/2010/main" val="41685085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C8CB56-E8CC-6249-A4D0-513DE5DC1739}"/>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EAC66776-4BF7-1D42-8BA5-B645ACEF2D5F}"/>
              </a:ext>
            </a:extLst>
          </p:cNvPr>
          <p:cNvSpPr>
            <a:spLocks noGrp="1"/>
          </p:cNvSpPr>
          <p:nvPr>
            <p:ph type="dt" sz="half" idx="10"/>
          </p:nvPr>
        </p:nvSpPr>
        <p:spPr/>
        <p:txBody>
          <a:bodyPr/>
          <a:lstStyle/>
          <a:p>
            <a:fld id="{1F7CFF95-E364-7042-AD33-8188D9FFDA23}" type="datetimeFigureOut">
              <a:rPr lang="en-AU" smtClean="0"/>
              <a:t>2/3/21</a:t>
            </a:fld>
            <a:endParaRPr lang="en-AU"/>
          </a:p>
        </p:txBody>
      </p:sp>
      <p:sp>
        <p:nvSpPr>
          <p:cNvPr id="4" name="Footer Placeholder 3">
            <a:extLst>
              <a:ext uri="{FF2B5EF4-FFF2-40B4-BE49-F238E27FC236}">
                <a16:creationId xmlns:a16="http://schemas.microsoft.com/office/drawing/2014/main" id="{130C30AB-5037-FA4C-BA47-8EACA5AAC1E8}"/>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F4C5EB75-8743-2342-A5AF-BE564A6F7373}"/>
              </a:ext>
            </a:extLst>
          </p:cNvPr>
          <p:cNvSpPr>
            <a:spLocks noGrp="1"/>
          </p:cNvSpPr>
          <p:nvPr>
            <p:ph type="sldNum" sz="quarter" idx="12"/>
          </p:nvPr>
        </p:nvSpPr>
        <p:spPr/>
        <p:txBody>
          <a:bodyPr/>
          <a:lstStyle/>
          <a:p>
            <a:fld id="{3801F94C-47FE-0C43-AEAE-5CF7D2FDFD11}" type="slidenum">
              <a:rPr lang="en-AU" smtClean="0"/>
              <a:t>‹#›</a:t>
            </a:fld>
            <a:endParaRPr lang="en-AU"/>
          </a:p>
        </p:txBody>
      </p:sp>
    </p:spTree>
    <p:extLst>
      <p:ext uri="{BB962C8B-B14F-4D97-AF65-F5344CB8AC3E}">
        <p14:creationId xmlns:p14="http://schemas.microsoft.com/office/powerpoint/2010/main" val="3592845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F436F33-E8B7-5741-AF5F-8755FCE7CF7F}"/>
              </a:ext>
            </a:extLst>
          </p:cNvPr>
          <p:cNvSpPr>
            <a:spLocks noGrp="1"/>
          </p:cNvSpPr>
          <p:nvPr>
            <p:ph type="dt" sz="half" idx="10"/>
          </p:nvPr>
        </p:nvSpPr>
        <p:spPr/>
        <p:txBody>
          <a:bodyPr/>
          <a:lstStyle/>
          <a:p>
            <a:fld id="{1F7CFF95-E364-7042-AD33-8188D9FFDA23}" type="datetimeFigureOut">
              <a:rPr lang="en-AU" smtClean="0"/>
              <a:t>2/3/21</a:t>
            </a:fld>
            <a:endParaRPr lang="en-AU"/>
          </a:p>
        </p:txBody>
      </p:sp>
      <p:sp>
        <p:nvSpPr>
          <p:cNvPr id="3" name="Footer Placeholder 2">
            <a:extLst>
              <a:ext uri="{FF2B5EF4-FFF2-40B4-BE49-F238E27FC236}">
                <a16:creationId xmlns:a16="http://schemas.microsoft.com/office/drawing/2014/main" id="{F1231369-DB0B-9549-9075-57D71F688769}"/>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74C2A275-FA3F-D541-9995-21AAF404BE38}"/>
              </a:ext>
            </a:extLst>
          </p:cNvPr>
          <p:cNvSpPr>
            <a:spLocks noGrp="1"/>
          </p:cNvSpPr>
          <p:nvPr>
            <p:ph type="sldNum" sz="quarter" idx="12"/>
          </p:nvPr>
        </p:nvSpPr>
        <p:spPr/>
        <p:txBody>
          <a:bodyPr/>
          <a:lstStyle/>
          <a:p>
            <a:fld id="{3801F94C-47FE-0C43-AEAE-5CF7D2FDFD11}" type="slidenum">
              <a:rPr lang="en-AU" smtClean="0"/>
              <a:t>‹#›</a:t>
            </a:fld>
            <a:endParaRPr lang="en-AU"/>
          </a:p>
        </p:txBody>
      </p:sp>
    </p:spTree>
    <p:extLst>
      <p:ext uri="{BB962C8B-B14F-4D97-AF65-F5344CB8AC3E}">
        <p14:creationId xmlns:p14="http://schemas.microsoft.com/office/powerpoint/2010/main" val="31497472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0C7CF9-90FA-C647-BA90-B086137A0B1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C7E38B94-39C6-244E-8CEC-90DD99531DD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5DF8131B-1DB2-D541-AFFA-B316C220A0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0B86FC6-8CC0-6641-B70F-A9B759C23B5C}"/>
              </a:ext>
            </a:extLst>
          </p:cNvPr>
          <p:cNvSpPr>
            <a:spLocks noGrp="1"/>
          </p:cNvSpPr>
          <p:nvPr>
            <p:ph type="dt" sz="half" idx="10"/>
          </p:nvPr>
        </p:nvSpPr>
        <p:spPr/>
        <p:txBody>
          <a:bodyPr/>
          <a:lstStyle/>
          <a:p>
            <a:fld id="{1F7CFF95-E364-7042-AD33-8188D9FFDA23}" type="datetimeFigureOut">
              <a:rPr lang="en-AU" smtClean="0"/>
              <a:t>2/3/21</a:t>
            </a:fld>
            <a:endParaRPr lang="en-AU"/>
          </a:p>
        </p:txBody>
      </p:sp>
      <p:sp>
        <p:nvSpPr>
          <p:cNvPr id="6" name="Footer Placeholder 5">
            <a:extLst>
              <a:ext uri="{FF2B5EF4-FFF2-40B4-BE49-F238E27FC236}">
                <a16:creationId xmlns:a16="http://schemas.microsoft.com/office/drawing/2014/main" id="{89DCB93A-B8B1-A243-8EA2-188D7396F933}"/>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E4A17669-6772-9345-BCEF-B1C34E749B41}"/>
              </a:ext>
            </a:extLst>
          </p:cNvPr>
          <p:cNvSpPr>
            <a:spLocks noGrp="1"/>
          </p:cNvSpPr>
          <p:nvPr>
            <p:ph type="sldNum" sz="quarter" idx="12"/>
          </p:nvPr>
        </p:nvSpPr>
        <p:spPr/>
        <p:txBody>
          <a:bodyPr/>
          <a:lstStyle/>
          <a:p>
            <a:fld id="{3801F94C-47FE-0C43-AEAE-5CF7D2FDFD11}" type="slidenum">
              <a:rPr lang="en-AU" smtClean="0"/>
              <a:t>‹#›</a:t>
            </a:fld>
            <a:endParaRPr lang="en-AU"/>
          </a:p>
        </p:txBody>
      </p:sp>
    </p:spTree>
    <p:extLst>
      <p:ext uri="{BB962C8B-B14F-4D97-AF65-F5344CB8AC3E}">
        <p14:creationId xmlns:p14="http://schemas.microsoft.com/office/powerpoint/2010/main" val="32644775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77E269-43BB-4A40-9320-2BF81A618AE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A24C5D3F-E348-D64A-ABD2-1D52531F09E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B498B091-7E07-A544-A92F-43E65EADBA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3501BAB-7D0E-A64E-B19E-F581F9E5408C}"/>
              </a:ext>
            </a:extLst>
          </p:cNvPr>
          <p:cNvSpPr>
            <a:spLocks noGrp="1"/>
          </p:cNvSpPr>
          <p:nvPr>
            <p:ph type="dt" sz="half" idx="10"/>
          </p:nvPr>
        </p:nvSpPr>
        <p:spPr/>
        <p:txBody>
          <a:bodyPr/>
          <a:lstStyle/>
          <a:p>
            <a:fld id="{1F7CFF95-E364-7042-AD33-8188D9FFDA23}" type="datetimeFigureOut">
              <a:rPr lang="en-AU" smtClean="0"/>
              <a:t>2/3/21</a:t>
            </a:fld>
            <a:endParaRPr lang="en-AU"/>
          </a:p>
        </p:txBody>
      </p:sp>
      <p:sp>
        <p:nvSpPr>
          <p:cNvPr id="6" name="Footer Placeholder 5">
            <a:extLst>
              <a:ext uri="{FF2B5EF4-FFF2-40B4-BE49-F238E27FC236}">
                <a16:creationId xmlns:a16="http://schemas.microsoft.com/office/drawing/2014/main" id="{13AEE957-D582-D04F-888E-E22B249E517D}"/>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17923BAF-51F7-F148-8414-54E971E95194}"/>
              </a:ext>
            </a:extLst>
          </p:cNvPr>
          <p:cNvSpPr>
            <a:spLocks noGrp="1"/>
          </p:cNvSpPr>
          <p:nvPr>
            <p:ph type="sldNum" sz="quarter" idx="12"/>
          </p:nvPr>
        </p:nvSpPr>
        <p:spPr/>
        <p:txBody>
          <a:bodyPr/>
          <a:lstStyle/>
          <a:p>
            <a:fld id="{3801F94C-47FE-0C43-AEAE-5CF7D2FDFD11}" type="slidenum">
              <a:rPr lang="en-AU" smtClean="0"/>
              <a:t>‹#›</a:t>
            </a:fld>
            <a:endParaRPr lang="en-AU"/>
          </a:p>
        </p:txBody>
      </p:sp>
    </p:spTree>
    <p:extLst>
      <p:ext uri="{BB962C8B-B14F-4D97-AF65-F5344CB8AC3E}">
        <p14:creationId xmlns:p14="http://schemas.microsoft.com/office/powerpoint/2010/main" val="35267641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D5050E-C92E-5947-9DB6-FD48ADDD68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DC37E047-C2AB-C542-AED8-08A63F7C0E5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CFC5DD51-FC26-B147-A06D-5BA24B76D9D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7CFF95-E364-7042-AD33-8188D9FFDA23}" type="datetimeFigureOut">
              <a:rPr lang="en-AU" smtClean="0"/>
              <a:t>2/3/21</a:t>
            </a:fld>
            <a:endParaRPr lang="en-AU"/>
          </a:p>
        </p:txBody>
      </p:sp>
      <p:sp>
        <p:nvSpPr>
          <p:cNvPr id="5" name="Footer Placeholder 4">
            <a:extLst>
              <a:ext uri="{FF2B5EF4-FFF2-40B4-BE49-F238E27FC236}">
                <a16:creationId xmlns:a16="http://schemas.microsoft.com/office/drawing/2014/main" id="{2C15D88B-C674-484D-801E-1F4263283A2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a:extLst>
              <a:ext uri="{FF2B5EF4-FFF2-40B4-BE49-F238E27FC236}">
                <a16:creationId xmlns:a16="http://schemas.microsoft.com/office/drawing/2014/main" id="{433E23A8-464F-CE4E-BD78-47B3D7935C4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01F94C-47FE-0C43-AEAE-5CF7D2FDFD11}" type="slidenum">
              <a:rPr lang="en-AU" smtClean="0"/>
              <a:t>‹#›</a:t>
            </a:fld>
            <a:endParaRPr lang="en-AU"/>
          </a:p>
        </p:txBody>
      </p:sp>
    </p:spTree>
    <p:extLst>
      <p:ext uri="{BB962C8B-B14F-4D97-AF65-F5344CB8AC3E}">
        <p14:creationId xmlns:p14="http://schemas.microsoft.com/office/powerpoint/2010/main" val="36872140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https://www.rfc-editor.org/info/bcp79" TargetMode="External"/><Relationship Id="rId3" Type="http://schemas.openxmlformats.org/officeDocument/2006/relationships/hyperlink" Target="https://www.ietf.org/contact/ombudsteam/" TargetMode="External"/><Relationship Id="rId7" Type="http://schemas.openxmlformats.org/officeDocument/2006/relationships/hyperlink" Target="https://www.rfc-editor.org/info/bcp78" TargetMode="External"/><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hyperlink" Target="https://www.rfc-editor.org/info/bcp54" TargetMode="External"/><Relationship Id="rId5" Type="http://schemas.openxmlformats.org/officeDocument/2006/relationships/hyperlink" Target="https://www.rfc-editor.org/info/bcp25" TargetMode="External"/><Relationship Id="rId4" Type="http://schemas.openxmlformats.org/officeDocument/2006/relationships/hyperlink" Target="https://www.rfc-editor.org/info/bcp9" TargetMode="External"/><Relationship Id="rId9" Type="http://schemas.openxmlformats.org/officeDocument/2006/relationships/hyperlink" Target="https://www.ietf.org/privacy-statement/"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ftp://ftp.example.com/" TargetMode="External"/><Relationship Id="rId2" Type="http://schemas.openxmlformats.org/officeDocument/2006/relationships/hyperlink" Target="http://www.example.com/"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Google Shape;129;p25"/>
          <p:cNvSpPr txBox="1">
            <a:spLocks noGrp="1"/>
          </p:cNvSpPr>
          <p:nvPr>
            <p:ph type="ctrTitle"/>
          </p:nvPr>
        </p:nvSpPr>
        <p:spPr>
          <a:xfrm>
            <a:off x="415611" y="992767"/>
            <a:ext cx="11360800" cy="2736800"/>
          </a:xfrm>
          <a:prstGeom prst="rect">
            <a:avLst/>
          </a:prstGeom>
        </p:spPr>
        <p:txBody>
          <a:bodyPr spcFirstLastPara="1" vert="horz" wrap="square" lIns="121900" tIns="121900" rIns="121900" bIns="121900" rtlCol="0" anchor="b" anchorCtr="0">
            <a:noAutofit/>
          </a:bodyPr>
          <a:lstStyle/>
          <a:p>
            <a:pPr>
              <a:spcBef>
                <a:spcPts val="0"/>
              </a:spcBef>
            </a:pPr>
            <a:r>
              <a:rPr lang="en"/>
              <a:t>DNS Deeper </a:t>
            </a:r>
            <a:r>
              <a:rPr lang="en" dirty="0"/>
              <a:t>Dive:</a:t>
            </a:r>
            <a:br>
              <a:rPr lang="en" dirty="0"/>
            </a:br>
            <a:r>
              <a:rPr lang="en-AU" dirty="0"/>
              <a:t>Loosely Coherent... and Loosely Defined...</a:t>
            </a:r>
            <a:endParaRPr dirty="0"/>
          </a:p>
        </p:txBody>
      </p:sp>
      <p:sp>
        <p:nvSpPr>
          <p:cNvPr id="130" name="Google Shape;130;p25"/>
          <p:cNvSpPr txBox="1">
            <a:spLocks noGrp="1"/>
          </p:cNvSpPr>
          <p:nvPr>
            <p:ph type="subTitle" idx="1"/>
          </p:nvPr>
        </p:nvSpPr>
        <p:spPr>
          <a:xfrm>
            <a:off x="415600" y="3778833"/>
            <a:ext cx="11360800" cy="1056800"/>
          </a:xfrm>
          <a:prstGeom prst="rect">
            <a:avLst/>
          </a:prstGeom>
        </p:spPr>
        <p:txBody>
          <a:bodyPr spcFirstLastPara="1" vert="horz" wrap="square" lIns="121900" tIns="121900" rIns="121900" bIns="121900" rtlCol="0" anchor="t" anchorCtr="0">
            <a:noAutofit/>
          </a:bodyPr>
          <a:lstStyle/>
          <a:p>
            <a:pPr>
              <a:spcBef>
                <a:spcPts val="0"/>
              </a:spcBef>
            </a:pPr>
            <a:r>
              <a:rPr lang="en" dirty="0">
                <a:solidFill>
                  <a:srgbClr val="666666"/>
                </a:solidFill>
              </a:rPr>
              <a:t>Geoff Huston  &lt;</a:t>
            </a:r>
            <a:r>
              <a:rPr lang="en" dirty="0" err="1">
                <a:solidFill>
                  <a:srgbClr val="666666"/>
                </a:solidFill>
              </a:rPr>
              <a:t>gih@apnic.net</a:t>
            </a:r>
            <a:r>
              <a:rPr lang="en" dirty="0">
                <a:solidFill>
                  <a:srgbClr val="666666"/>
                </a:solidFill>
              </a:rPr>
              <a:t>&gt; </a:t>
            </a:r>
            <a:endParaRPr dirty="0">
              <a:solidFill>
                <a:srgbClr val="666666"/>
              </a:solidFill>
            </a:endParaRPr>
          </a:p>
          <a:p>
            <a:pPr>
              <a:spcBef>
                <a:spcPts val="0"/>
              </a:spcBef>
            </a:pPr>
            <a:r>
              <a:rPr lang="en-AU" dirty="0">
                <a:solidFill>
                  <a:srgbClr val="666666"/>
                </a:solidFill>
              </a:rPr>
              <a:t>Wes Hardaker  &lt;</a:t>
            </a:r>
            <a:r>
              <a:rPr lang="en-AU" dirty="0" err="1">
                <a:solidFill>
                  <a:srgbClr val="666666"/>
                </a:solidFill>
              </a:rPr>
              <a:t>hardaker@isi.edu</a:t>
            </a:r>
            <a:r>
              <a:rPr lang="en-AU" dirty="0">
                <a:solidFill>
                  <a:srgbClr val="666666"/>
                </a:solidFill>
              </a:rPr>
              <a:t>&gt;</a:t>
            </a:r>
          </a:p>
          <a:p>
            <a:pPr>
              <a:spcBef>
                <a:spcPts val="0"/>
              </a:spcBef>
            </a:pPr>
            <a:r>
              <a:rPr lang="en" dirty="0">
                <a:solidFill>
                  <a:srgbClr val="666666"/>
                </a:solidFill>
                <a:latin typeface="Roboto"/>
                <a:ea typeface="Roboto"/>
                <a:cs typeface="Roboto"/>
                <a:sym typeface="Roboto"/>
              </a:rPr>
              <a:t>João Damas  &lt;</a:t>
            </a:r>
            <a:r>
              <a:rPr lang="en" dirty="0" err="1">
                <a:solidFill>
                  <a:srgbClr val="666666"/>
                </a:solidFill>
                <a:latin typeface="Roboto"/>
                <a:ea typeface="Roboto"/>
                <a:cs typeface="Roboto"/>
                <a:sym typeface="Roboto"/>
              </a:rPr>
              <a:t>joao@apnic.net</a:t>
            </a:r>
            <a:r>
              <a:rPr lang="en" dirty="0">
                <a:solidFill>
                  <a:srgbClr val="666666"/>
                </a:solidFill>
                <a:latin typeface="Roboto"/>
                <a:ea typeface="Roboto"/>
                <a:cs typeface="Roboto"/>
                <a:sym typeface="Roboto"/>
              </a:rPr>
              <a:t>&gt; </a:t>
            </a:r>
            <a:endParaRPr dirty="0">
              <a:solidFill>
                <a:srgbClr val="666666"/>
              </a:solidFill>
            </a:endParaRPr>
          </a:p>
        </p:txBody>
      </p:sp>
      <p:sp>
        <p:nvSpPr>
          <p:cNvPr id="131" name="Google Shape;131;p25"/>
          <p:cNvSpPr txBox="1">
            <a:spLocks noGrp="1"/>
          </p:cNvSpPr>
          <p:nvPr>
            <p:ph type="sldNum" idx="12"/>
          </p:nvPr>
        </p:nvSpPr>
        <p:spPr>
          <a:xfrm>
            <a:off x="11296611" y="6217623"/>
            <a:ext cx="731600" cy="524800"/>
          </a:xfrm>
          <a:prstGeom prst="rect">
            <a:avLst/>
          </a:prstGeom>
        </p:spPr>
        <p:txBody>
          <a:bodyPr spcFirstLastPara="1" vert="horz" wrap="square" lIns="121900" tIns="121900" rIns="121900" bIns="121900" rtlCol="0" anchor="ctr" anchorCtr="0">
            <a:noAutofit/>
          </a:bodyPr>
          <a:lstStyle/>
          <a:p>
            <a:fld id="{00000000-1234-1234-1234-123412341234}" type="slidenum">
              <a:rPr lang="en"/>
              <a:pPr/>
              <a:t>1</a:t>
            </a:fld>
            <a:endParaRPr/>
          </a:p>
        </p:txBody>
      </p:sp>
    </p:spTree>
    <p:extLst>
      <p:ext uri="{BB962C8B-B14F-4D97-AF65-F5344CB8AC3E}">
        <p14:creationId xmlns:p14="http://schemas.microsoft.com/office/powerpoint/2010/main" val="12034955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C86BAA-046E-EF44-B7AE-54496F5A22C5}"/>
              </a:ext>
            </a:extLst>
          </p:cNvPr>
          <p:cNvSpPr>
            <a:spLocks noGrp="1"/>
          </p:cNvSpPr>
          <p:nvPr>
            <p:ph type="title"/>
          </p:nvPr>
        </p:nvSpPr>
        <p:spPr/>
        <p:txBody>
          <a:bodyPr/>
          <a:lstStyle/>
          <a:p>
            <a:r>
              <a:rPr lang="en-AU" dirty="0"/>
              <a:t>TXT Records</a:t>
            </a:r>
          </a:p>
        </p:txBody>
      </p:sp>
      <p:sp>
        <p:nvSpPr>
          <p:cNvPr id="3" name="Content Placeholder 2">
            <a:extLst>
              <a:ext uri="{FF2B5EF4-FFF2-40B4-BE49-F238E27FC236}">
                <a16:creationId xmlns:a16="http://schemas.microsoft.com/office/drawing/2014/main" id="{AD0AD61C-ADB5-2549-AE6B-0CA1EDCAC843}"/>
              </a:ext>
            </a:extLst>
          </p:cNvPr>
          <p:cNvSpPr>
            <a:spLocks noGrp="1"/>
          </p:cNvSpPr>
          <p:nvPr>
            <p:ph idx="1"/>
          </p:nvPr>
        </p:nvSpPr>
        <p:spPr/>
        <p:txBody>
          <a:bodyPr>
            <a:normAutofit/>
          </a:bodyPr>
          <a:lstStyle/>
          <a:p>
            <a:pPr marL="0" indent="0">
              <a:buNone/>
            </a:pPr>
            <a:r>
              <a:rPr lang="en-AU" sz="3200" dirty="0"/>
              <a:t>The universal DNS “one size fits all” DNS resource record</a:t>
            </a:r>
          </a:p>
          <a:p>
            <a:pPr lvl="1"/>
            <a:r>
              <a:rPr lang="en-AU" sz="2800" dirty="0"/>
              <a:t>Treats the DNS as a key-value store</a:t>
            </a:r>
          </a:p>
          <a:p>
            <a:pPr lvl="1"/>
            <a:r>
              <a:rPr lang="en-AU" sz="2800" dirty="0"/>
              <a:t>TXT records can be internally structured according to the requirements of the application</a:t>
            </a:r>
          </a:p>
          <a:p>
            <a:pPr lvl="1"/>
            <a:r>
              <a:rPr lang="en-AU" sz="2800" dirty="0"/>
              <a:t>Of course if the same name is used for multiple services the overloading of the TXT record can become a problem </a:t>
            </a:r>
          </a:p>
        </p:txBody>
      </p:sp>
    </p:spTree>
    <p:extLst>
      <p:ext uri="{BB962C8B-B14F-4D97-AF65-F5344CB8AC3E}">
        <p14:creationId xmlns:p14="http://schemas.microsoft.com/office/powerpoint/2010/main" val="21222235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D4AAA8-435C-C14E-9F16-3242AD1F15B4}"/>
              </a:ext>
            </a:extLst>
          </p:cNvPr>
          <p:cNvSpPr>
            <a:spLocks noGrp="1"/>
          </p:cNvSpPr>
          <p:nvPr>
            <p:ph type="title"/>
          </p:nvPr>
        </p:nvSpPr>
        <p:spPr/>
        <p:txBody>
          <a:bodyPr/>
          <a:lstStyle/>
          <a:p>
            <a:r>
              <a:rPr lang="en-AU" dirty="0"/>
              <a:t>SPF Records</a:t>
            </a:r>
          </a:p>
        </p:txBody>
      </p:sp>
      <p:sp>
        <p:nvSpPr>
          <p:cNvPr id="3" name="Content Placeholder 2">
            <a:extLst>
              <a:ext uri="{FF2B5EF4-FFF2-40B4-BE49-F238E27FC236}">
                <a16:creationId xmlns:a16="http://schemas.microsoft.com/office/drawing/2014/main" id="{6FD38A37-8337-6E41-8139-A37F08F80290}"/>
              </a:ext>
            </a:extLst>
          </p:cNvPr>
          <p:cNvSpPr>
            <a:spLocks noGrp="1"/>
          </p:cNvSpPr>
          <p:nvPr>
            <p:ph idx="1"/>
          </p:nvPr>
        </p:nvSpPr>
        <p:spPr/>
        <p:txBody>
          <a:bodyPr/>
          <a:lstStyle/>
          <a:p>
            <a:r>
              <a:rPr lang="en-AU" dirty="0"/>
              <a:t>Sender Policy Framework for Mail</a:t>
            </a:r>
          </a:p>
          <a:p>
            <a:pPr lvl="1"/>
            <a:r>
              <a:rPr lang="en-AU" dirty="0"/>
              <a:t>Validation of service identity as an authorized agent for the application level service identity</a:t>
            </a:r>
          </a:p>
          <a:p>
            <a:r>
              <a:rPr lang="en-AU" dirty="0"/>
              <a:t>Implemented as a TXT record with internal structure</a:t>
            </a:r>
          </a:p>
          <a:p>
            <a:pPr lvl="1"/>
            <a:r>
              <a:rPr lang="en-AU" dirty="0"/>
              <a:t>See previous comment on overloading of TXT record!</a:t>
            </a:r>
          </a:p>
          <a:p>
            <a:r>
              <a:rPr lang="en-AU" dirty="0"/>
              <a:t>Can use more domain names on the RHS as an include: directive</a:t>
            </a:r>
          </a:p>
          <a:p>
            <a:pPr lvl="1"/>
            <a:r>
              <a:rPr lang="en-AU" dirty="0"/>
              <a:t>Which allows the formation of extended chains and loops</a:t>
            </a:r>
          </a:p>
          <a:p>
            <a:endParaRPr lang="en-AU" dirty="0"/>
          </a:p>
          <a:p>
            <a:pPr marL="0" indent="0">
              <a:buNone/>
            </a:pPr>
            <a:endParaRPr lang="en-AU" dirty="0"/>
          </a:p>
          <a:p>
            <a:endParaRPr lang="en-AU" dirty="0"/>
          </a:p>
        </p:txBody>
      </p:sp>
      <p:sp>
        <p:nvSpPr>
          <p:cNvPr id="4" name="TextBox 3">
            <a:extLst>
              <a:ext uri="{FF2B5EF4-FFF2-40B4-BE49-F238E27FC236}">
                <a16:creationId xmlns:a16="http://schemas.microsoft.com/office/drawing/2014/main" id="{0B7CB921-A753-F343-8787-CDB6714881A0}"/>
              </a:ext>
            </a:extLst>
          </p:cNvPr>
          <p:cNvSpPr txBox="1"/>
          <p:nvPr/>
        </p:nvSpPr>
        <p:spPr>
          <a:xfrm>
            <a:off x="291156" y="5660486"/>
            <a:ext cx="11062644" cy="276999"/>
          </a:xfrm>
          <a:prstGeom prst="rect">
            <a:avLst/>
          </a:prstGeom>
          <a:noFill/>
        </p:spPr>
        <p:txBody>
          <a:bodyPr wrap="none" rtlCol="0">
            <a:spAutoFit/>
          </a:bodyPr>
          <a:lstStyle/>
          <a:p>
            <a:r>
              <a:rPr lang="en-AU" sz="1200" dirty="0" err="1">
                <a:latin typeface="Courier" pitchFamily="2" charset="0"/>
              </a:rPr>
              <a:t>example.com</a:t>
            </a:r>
            <a:r>
              <a:rPr lang="en-AU" sz="1200" dirty="0">
                <a:latin typeface="Courier" pitchFamily="2" charset="0"/>
              </a:rPr>
              <a:t> TXT “v=spf1 ip4:34.243.61.237 ip6:2a05:d018:e3:8c00:bb71:dea8:8b83:851e </a:t>
            </a:r>
            <a:r>
              <a:rPr lang="en-AU" sz="1200" dirty="0" err="1">
                <a:latin typeface="Courier" pitchFamily="2" charset="0"/>
              </a:rPr>
              <a:t>include:thirdpartydomain.com</a:t>
            </a:r>
            <a:r>
              <a:rPr lang="en-AU" sz="1200" dirty="0">
                <a:latin typeface="Courier" pitchFamily="2" charset="0"/>
              </a:rPr>
              <a:t> –all”</a:t>
            </a:r>
          </a:p>
        </p:txBody>
      </p:sp>
      <p:sp>
        <p:nvSpPr>
          <p:cNvPr id="6" name="TextBox 5">
            <a:extLst>
              <a:ext uri="{FF2B5EF4-FFF2-40B4-BE49-F238E27FC236}">
                <a16:creationId xmlns:a16="http://schemas.microsoft.com/office/drawing/2014/main" id="{CC336A38-87D1-8241-8FAE-55CC0548DAD4}"/>
              </a:ext>
            </a:extLst>
          </p:cNvPr>
          <p:cNvSpPr txBox="1"/>
          <p:nvPr/>
        </p:nvSpPr>
        <p:spPr>
          <a:xfrm>
            <a:off x="7514897" y="6323019"/>
            <a:ext cx="1494705" cy="369332"/>
          </a:xfrm>
          <a:prstGeom prst="rect">
            <a:avLst/>
          </a:prstGeom>
          <a:noFill/>
        </p:spPr>
        <p:txBody>
          <a:bodyPr wrap="none" rtlCol="0">
            <a:spAutoFit/>
          </a:bodyPr>
          <a:lstStyle/>
          <a:p>
            <a:r>
              <a:rPr lang="en-AU" dirty="0"/>
              <a:t>Potential loop!</a:t>
            </a:r>
          </a:p>
        </p:txBody>
      </p:sp>
      <p:cxnSp>
        <p:nvCxnSpPr>
          <p:cNvPr id="8" name="Straight Arrow Connector 7">
            <a:extLst>
              <a:ext uri="{FF2B5EF4-FFF2-40B4-BE49-F238E27FC236}">
                <a16:creationId xmlns:a16="http://schemas.microsoft.com/office/drawing/2014/main" id="{7B478EB3-4765-AB4A-8032-5D26880F31AD}"/>
              </a:ext>
            </a:extLst>
          </p:cNvPr>
          <p:cNvCxnSpPr>
            <a:stCxn id="6" idx="0"/>
          </p:cNvCxnSpPr>
          <p:nvPr/>
        </p:nvCxnSpPr>
        <p:spPr>
          <a:xfrm flipV="1">
            <a:off x="8262250" y="5937485"/>
            <a:ext cx="923791" cy="38553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965055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BA6836-CA07-3C47-BE72-D4F52E658F92}"/>
              </a:ext>
            </a:extLst>
          </p:cNvPr>
          <p:cNvSpPr>
            <a:spLocks noGrp="1"/>
          </p:cNvSpPr>
          <p:nvPr>
            <p:ph type="title"/>
          </p:nvPr>
        </p:nvSpPr>
        <p:spPr/>
        <p:txBody>
          <a:bodyPr/>
          <a:lstStyle/>
          <a:p>
            <a:r>
              <a:rPr lang="en-AU" dirty="0"/>
              <a:t>MX Records</a:t>
            </a:r>
          </a:p>
        </p:txBody>
      </p:sp>
      <p:sp>
        <p:nvSpPr>
          <p:cNvPr id="3" name="Content Placeholder 2">
            <a:extLst>
              <a:ext uri="{FF2B5EF4-FFF2-40B4-BE49-F238E27FC236}">
                <a16:creationId xmlns:a16="http://schemas.microsoft.com/office/drawing/2014/main" id="{3B48B1C5-3624-0444-A327-0CDD0BEB1EF9}"/>
              </a:ext>
            </a:extLst>
          </p:cNvPr>
          <p:cNvSpPr>
            <a:spLocks noGrp="1"/>
          </p:cNvSpPr>
          <p:nvPr>
            <p:ph idx="1"/>
          </p:nvPr>
        </p:nvSpPr>
        <p:spPr/>
        <p:txBody>
          <a:bodyPr/>
          <a:lstStyle/>
          <a:p>
            <a:r>
              <a:rPr lang="en-AU" dirty="0"/>
              <a:t>Application specific redirection in the name space</a:t>
            </a:r>
          </a:p>
          <a:p>
            <a:endParaRPr lang="en-AU" dirty="0"/>
          </a:p>
        </p:txBody>
      </p:sp>
      <p:pic>
        <p:nvPicPr>
          <p:cNvPr id="4" name="Content Placeholder 4">
            <a:extLst>
              <a:ext uri="{FF2B5EF4-FFF2-40B4-BE49-F238E27FC236}">
                <a16:creationId xmlns:a16="http://schemas.microsoft.com/office/drawing/2014/main" id="{FB5BEB8B-4F8D-734E-ABD0-7B6AAE4672D8}"/>
              </a:ext>
            </a:extLst>
          </p:cNvPr>
          <p:cNvPicPr>
            <a:picLocks noChangeAspect="1"/>
          </p:cNvPicPr>
          <p:nvPr/>
        </p:nvPicPr>
        <p:blipFill>
          <a:blip r:embed="rId2"/>
          <a:stretch>
            <a:fillRect/>
          </a:stretch>
        </p:blipFill>
        <p:spPr>
          <a:xfrm>
            <a:off x="2553207" y="2506662"/>
            <a:ext cx="7800289" cy="4351338"/>
          </a:xfrm>
          <a:prstGeom prst="rect">
            <a:avLst/>
          </a:prstGeom>
        </p:spPr>
      </p:pic>
      <p:sp>
        <p:nvSpPr>
          <p:cNvPr id="5" name="Rectangle 4">
            <a:extLst>
              <a:ext uri="{FF2B5EF4-FFF2-40B4-BE49-F238E27FC236}">
                <a16:creationId xmlns:a16="http://schemas.microsoft.com/office/drawing/2014/main" id="{E0C93092-5DC8-3A48-9482-0B4E5469FDAA}"/>
              </a:ext>
            </a:extLst>
          </p:cNvPr>
          <p:cNvSpPr/>
          <p:nvPr/>
        </p:nvSpPr>
        <p:spPr>
          <a:xfrm>
            <a:off x="9785131" y="6516414"/>
            <a:ext cx="283779" cy="18918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7657479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6A663F-5FD8-D448-AB0D-363186B2C57B}"/>
              </a:ext>
            </a:extLst>
          </p:cNvPr>
          <p:cNvSpPr>
            <a:spLocks noGrp="1"/>
          </p:cNvSpPr>
          <p:nvPr>
            <p:ph type="title"/>
          </p:nvPr>
        </p:nvSpPr>
        <p:spPr/>
        <p:txBody>
          <a:bodyPr/>
          <a:lstStyle/>
          <a:p>
            <a:r>
              <a:rPr lang="en-AU" dirty="0"/>
              <a:t>CNAME and DNAME Records</a:t>
            </a:r>
          </a:p>
        </p:txBody>
      </p:sp>
      <p:sp>
        <p:nvSpPr>
          <p:cNvPr id="3" name="Content Placeholder 2">
            <a:extLst>
              <a:ext uri="{FF2B5EF4-FFF2-40B4-BE49-F238E27FC236}">
                <a16:creationId xmlns:a16="http://schemas.microsoft.com/office/drawing/2014/main" id="{293AEF6A-9CDE-1545-A6B5-314F6B96151C}"/>
              </a:ext>
            </a:extLst>
          </p:cNvPr>
          <p:cNvSpPr>
            <a:spLocks noGrp="1"/>
          </p:cNvSpPr>
          <p:nvPr>
            <p:ph idx="1"/>
          </p:nvPr>
        </p:nvSpPr>
        <p:spPr>
          <a:xfrm>
            <a:off x="1061545" y="1448108"/>
            <a:ext cx="10515600" cy="4351338"/>
          </a:xfrm>
        </p:spPr>
        <p:txBody>
          <a:bodyPr/>
          <a:lstStyle/>
          <a:p>
            <a:r>
              <a:rPr lang="en-AU" dirty="0"/>
              <a:t>Alias name form to create a generic service redirection through query name mapping as part of the name resolution process</a:t>
            </a:r>
          </a:p>
          <a:p>
            <a:endParaRPr lang="en-AU" dirty="0"/>
          </a:p>
        </p:txBody>
      </p:sp>
      <p:pic>
        <p:nvPicPr>
          <p:cNvPr id="5" name="Picture 4">
            <a:extLst>
              <a:ext uri="{FF2B5EF4-FFF2-40B4-BE49-F238E27FC236}">
                <a16:creationId xmlns:a16="http://schemas.microsoft.com/office/drawing/2014/main" id="{6B1EF23D-BB3E-2043-BC50-05F3F4BB1DB5}"/>
              </a:ext>
            </a:extLst>
          </p:cNvPr>
          <p:cNvPicPr>
            <a:picLocks noChangeAspect="1"/>
          </p:cNvPicPr>
          <p:nvPr/>
        </p:nvPicPr>
        <p:blipFill>
          <a:blip r:embed="rId2"/>
          <a:stretch>
            <a:fillRect/>
          </a:stretch>
        </p:blipFill>
        <p:spPr>
          <a:xfrm>
            <a:off x="336331" y="2557119"/>
            <a:ext cx="7569550" cy="4300881"/>
          </a:xfrm>
          <a:prstGeom prst="rect">
            <a:avLst/>
          </a:prstGeom>
        </p:spPr>
      </p:pic>
      <p:sp>
        <p:nvSpPr>
          <p:cNvPr id="6" name="Rectangle 5">
            <a:extLst>
              <a:ext uri="{FF2B5EF4-FFF2-40B4-BE49-F238E27FC236}">
                <a16:creationId xmlns:a16="http://schemas.microsoft.com/office/drawing/2014/main" id="{36DC6960-0098-E844-8294-762783835DCC}"/>
              </a:ext>
            </a:extLst>
          </p:cNvPr>
          <p:cNvSpPr/>
          <p:nvPr/>
        </p:nvSpPr>
        <p:spPr>
          <a:xfrm>
            <a:off x="9333192" y="6453354"/>
            <a:ext cx="283779" cy="18918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4" name="TextBox 3">
            <a:extLst>
              <a:ext uri="{FF2B5EF4-FFF2-40B4-BE49-F238E27FC236}">
                <a16:creationId xmlns:a16="http://schemas.microsoft.com/office/drawing/2014/main" id="{9B3FF026-0957-3542-8D78-B6FA9223318D}"/>
              </a:ext>
            </a:extLst>
          </p:cNvPr>
          <p:cNvSpPr txBox="1"/>
          <p:nvPr/>
        </p:nvSpPr>
        <p:spPr>
          <a:xfrm>
            <a:off x="7968408" y="3801561"/>
            <a:ext cx="4223592" cy="1200329"/>
          </a:xfrm>
          <a:prstGeom prst="rect">
            <a:avLst/>
          </a:prstGeom>
          <a:noFill/>
        </p:spPr>
        <p:txBody>
          <a:bodyPr wrap="none" rtlCol="0">
            <a:spAutoFit/>
          </a:bodyPr>
          <a:lstStyle/>
          <a:p>
            <a:r>
              <a:rPr lang="en-AU" dirty="0"/>
              <a:t>Zones? NO - Subtrees!</a:t>
            </a:r>
          </a:p>
          <a:p>
            <a:endParaRPr lang="en-AU" dirty="0"/>
          </a:p>
          <a:p>
            <a:r>
              <a:rPr lang="en-AU" dirty="0"/>
              <a:t>Anything below a DNAME is not reachable!</a:t>
            </a:r>
          </a:p>
          <a:p>
            <a:r>
              <a:rPr lang="en-AU" dirty="0"/>
              <a:t>There is NOTHING below a CNAME!</a:t>
            </a:r>
          </a:p>
        </p:txBody>
      </p:sp>
      <p:sp>
        <p:nvSpPr>
          <p:cNvPr id="7" name="Freeform 6">
            <a:extLst>
              <a:ext uri="{FF2B5EF4-FFF2-40B4-BE49-F238E27FC236}">
                <a16:creationId xmlns:a16="http://schemas.microsoft.com/office/drawing/2014/main" id="{6AF1C647-A151-D446-B478-54A5ABBE9367}"/>
              </a:ext>
            </a:extLst>
          </p:cNvPr>
          <p:cNvSpPr/>
          <p:nvPr/>
        </p:nvSpPr>
        <p:spPr>
          <a:xfrm>
            <a:off x="1061545" y="4056992"/>
            <a:ext cx="6947338" cy="1986455"/>
          </a:xfrm>
          <a:custGeom>
            <a:avLst/>
            <a:gdLst>
              <a:gd name="connsiteX0" fmla="*/ 7796346 w 7796346"/>
              <a:gd name="connsiteY0" fmla="*/ 0 h 1954924"/>
              <a:gd name="connsiteX1" fmla="*/ 1006663 w 7796346"/>
              <a:gd name="connsiteY1" fmla="*/ 1744717 h 1954924"/>
              <a:gd name="connsiteX2" fmla="*/ 134304 w 7796346"/>
              <a:gd name="connsiteY2" fmla="*/ 1713186 h 1954924"/>
              <a:gd name="connsiteX3" fmla="*/ 8180 w 7796346"/>
              <a:gd name="connsiteY3" fmla="*/ 1860331 h 1954924"/>
              <a:gd name="connsiteX4" fmla="*/ 186856 w 7796346"/>
              <a:gd name="connsiteY4" fmla="*/ 1954924 h 1954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96346" h="1954924">
                <a:moveTo>
                  <a:pt x="7796346" y="0"/>
                </a:moveTo>
                <a:lnTo>
                  <a:pt x="1006663" y="1744717"/>
                </a:lnTo>
                <a:cubicBezTo>
                  <a:pt x="-270344" y="2030248"/>
                  <a:pt x="300718" y="1693917"/>
                  <a:pt x="134304" y="1713186"/>
                </a:cubicBezTo>
                <a:cubicBezTo>
                  <a:pt x="-32110" y="1732455"/>
                  <a:pt x="-579" y="1820041"/>
                  <a:pt x="8180" y="1860331"/>
                </a:cubicBezTo>
                <a:cubicBezTo>
                  <a:pt x="16939" y="1900621"/>
                  <a:pt x="101897" y="1927772"/>
                  <a:pt x="186856" y="1954924"/>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6816736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00A34-6DC4-7C4C-9E2D-6020963DC929}"/>
              </a:ext>
            </a:extLst>
          </p:cNvPr>
          <p:cNvSpPr>
            <a:spLocks noGrp="1"/>
          </p:cNvSpPr>
          <p:nvPr>
            <p:ph type="title"/>
          </p:nvPr>
        </p:nvSpPr>
        <p:spPr/>
        <p:txBody>
          <a:bodyPr/>
          <a:lstStyle/>
          <a:p>
            <a:r>
              <a:rPr lang="en-AU" dirty="0"/>
              <a:t>CNAME and DNAME loops</a:t>
            </a:r>
          </a:p>
        </p:txBody>
      </p:sp>
      <p:sp>
        <p:nvSpPr>
          <p:cNvPr id="3" name="Content Placeholder 2">
            <a:extLst>
              <a:ext uri="{FF2B5EF4-FFF2-40B4-BE49-F238E27FC236}">
                <a16:creationId xmlns:a16="http://schemas.microsoft.com/office/drawing/2014/main" id="{F995B645-9406-AE4A-8602-7764F5E3A565}"/>
              </a:ext>
            </a:extLst>
          </p:cNvPr>
          <p:cNvSpPr>
            <a:spLocks noGrp="1"/>
          </p:cNvSpPr>
          <p:nvPr>
            <p:ph idx="1"/>
          </p:nvPr>
        </p:nvSpPr>
        <p:spPr/>
        <p:txBody>
          <a:bodyPr>
            <a:normAutofit/>
          </a:bodyPr>
          <a:lstStyle/>
          <a:p>
            <a:pPr marL="0" indent="0">
              <a:buNone/>
            </a:pPr>
            <a:r>
              <a:rPr lang="en-AU" dirty="0"/>
              <a:t>The use of a DNS name in the resource record can form a DNS loop if the name needs to be resolved itself using the same </a:t>
            </a:r>
            <a:r>
              <a:rPr lang="en-AU" dirty="0" err="1"/>
              <a:t>Qtype</a:t>
            </a:r>
            <a:r>
              <a:rPr lang="en-AU" dirty="0"/>
              <a:t> query</a:t>
            </a:r>
          </a:p>
          <a:p>
            <a:pPr lvl="1"/>
            <a:r>
              <a:rPr lang="en-AU" dirty="0"/>
              <a:t>There are two issues with such loops: cache stuffing of intermediate resolution outcomes and resolver time when following a loop</a:t>
            </a:r>
          </a:p>
          <a:p>
            <a:pPr lvl="1"/>
            <a:endParaRPr lang="en-AU" dirty="0"/>
          </a:p>
          <a:p>
            <a:pPr marL="0" indent="0">
              <a:buNone/>
            </a:pPr>
            <a:endParaRPr lang="en-AU" dirty="0"/>
          </a:p>
          <a:p>
            <a:pPr marL="0" indent="0">
              <a:buNone/>
            </a:pPr>
            <a:r>
              <a:rPr lang="en-AU" dirty="0"/>
              <a:t> </a:t>
            </a:r>
          </a:p>
        </p:txBody>
      </p:sp>
      <p:sp>
        <p:nvSpPr>
          <p:cNvPr id="4" name="TextBox 3">
            <a:extLst>
              <a:ext uri="{FF2B5EF4-FFF2-40B4-BE49-F238E27FC236}">
                <a16:creationId xmlns:a16="http://schemas.microsoft.com/office/drawing/2014/main" id="{95ECCB1C-92E9-9F4F-83FC-BF2EA8AE0EFE}"/>
              </a:ext>
            </a:extLst>
          </p:cNvPr>
          <p:cNvSpPr txBox="1"/>
          <p:nvPr/>
        </p:nvSpPr>
        <p:spPr>
          <a:xfrm>
            <a:off x="3804745" y="4001294"/>
            <a:ext cx="2736775" cy="2308324"/>
          </a:xfrm>
          <a:prstGeom prst="rect">
            <a:avLst/>
          </a:prstGeom>
          <a:noFill/>
          <a:ln>
            <a:solidFill>
              <a:schemeClr val="tx1"/>
            </a:solidFill>
          </a:ln>
        </p:spPr>
        <p:txBody>
          <a:bodyPr wrap="none" rtlCol="0">
            <a:spAutoFit/>
          </a:bodyPr>
          <a:lstStyle/>
          <a:p>
            <a:r>
              <a:rPr lang="en-AU" dirty="0" err="1"/>
              <a:t>dog.com</a:t>
            </a:r>
            <a:r>
              <a:rPr lang="en-AU" dirty="0"/>
              <a:t> CNAME  </a:t>
            </a:r>
            <a:r>
              <a:rPr lang="en-AU" dirty="0" err="1"/>
              <a:t>cat.com</a:t>
            </a:r>
            <a:endParaRPr lang="en-AU" dirty="0"/>
          </a:p>
          <a:p>
            <a:r>
              <a:rPr lang="en-AU" dirty="0" err="1"/>
              <a:t>cat.com</a:t>
            </a:r>
            <a:r>
              <a:rPr lang="en-AU" dirty="0"/>
              <a:t>   CNAME  </a:t>
            </a:r>
            <a:r>
              <a:rPr lang="en-AU" dirty="0" err="1"/>
              <a:t>dog.com</a:t>
            </a:r>
            <a:endParaRPr lang="en-AU" dirty="0"/>
          </a:p>
          <a:p>
            <a:endParaRPr lang="en-AU" dirty="0"/>
          </a:p>
          <a:p>
            <a:r>
              <a:rPr lang="en-AU" dirty="0" err="1"/>
              <a:t>dog.com</a:t>
            </a:r>
            <a:r>
              <a:rPr lang="en-AU" dirty="0"/>
              <a:t> DNAME  </a:t>
            </a:r>
            <a:r>
              <a:rPr lang="en-AU" dirty="0" err="1"/>
              <a:t>cat.com</a:t>
            </a:r>
            <a:endParaRPr lang="en-AU" dirty="0"/>
          </a:p>
          <a:p>
            <a:r>
              <a:rPr lang="en-AU" dirty="0" err="1"/>
              <a:t>cat.com</a:t>
            </a:r>
            <a:r>
              <a:rPr lang="en-AU" dirty="0"/>
              <a:t>   DNAME  </a:t>
            </a:r>
            <a:r>
              <a:rPr lang="en-AU" dirty="0" err="1"/>
              <a:t>dog.com</a:t>
            </a:r>
            <a:endParaRPr lang="en-AU" dirty="0"/>
          </a:p>
          <a:p>
            <a:endParaRPr lang="en-AU" dirty="0"/>
          </a:p>
          <a:p>
            <a:r>
              <a:rPr lang="en-AU" dirty="0" err="1"/>
              <a:t>dog.com</a:t>
            </a:r>
            <a:r>
              <a:rPr lang="en-AU" dirty="0"/>
              <a:t> CNAME  </a:t>
            </a:r>
            <a:r>
              <a:rPr lang="en-AU" dirty="0" err="1"/>
              <a:t>cat.com</a:t>
            </a:r>
            <a:endParaRPr lang="en-AU" dirty="0"/>
          </a:p>
          <a:p>
            <a:r>
              <a:rPr lang="en-AU" dirty="0" err="1"/>
              <a:t>cat.com</a:t>
            </a:r>
            <a:r>
              <a:rPr lang="en-AU" dirty="0"/>
              <a:t>   DNAME  </a:t>
            </a:r>
            <a:r>
              <a:rPr lang="en-AU" dirty="0" err="1"/>
              <a:t>dog.com</a:t>
            </a:r>
            <a:endParaRPr lang="en-AU" dirty="0"/>
          </a:p>
        </p:txBody>
      </p:sp>
    </p:spTree>
    <p:extLst>
      <p:ext uri="{BB962C8B-B14F-4D97-AF65-F5344CB8AC3E}">
        <p14:creationId xmlns:p14="http://schemas.microsoft.com/office/powerpoint/2010/main" val="29783890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5045AE-9CD9-4B41-BAB0-E99D6FC90345}"/>
              </a:ext>
            </a:extLst>
          </p:cNvPr>
          <p:cNvSpPr>
            <a:spLocks noGrp="1"/>
          </p:cNvSpPr>
          <p:nvPr>
            <p:ph type="title"/>
          </p:nvPr>
        </p:nvSpPr>
        <p:spPr/>
        <p:txBody>
          <a:bodyPr/>
          <a:lstStyle/>
          <a:p>
            <a:r>
              <a:rPr lang="en-AU" dirty="0"/>
              <a:t>NAPTR</a:t>
            </a:r>
          </a:p>
        </p:txBody>
      </p:sp>
      <p:sp>
        <p:nvSpPr>
          <p:cNvPr id="3" name="Content Placeholder 2">
            <a:extLst>
              <a:ext uri="{FF2B5EF4-FFF2-40B4-BE49-F238E27FC236}">
                <a16:creationId xmlns:a16="http://schemas.microsoft.com/office/drawing/2014/main" id="{16C9E9B4-D236-AE42-8A92-2E4334CA18C4}"/>
              </a:ext>
            </a:extLst>
          </p:cNvPr>
          <p:cNvSpPr>
            <a:spLocks noGrp="1"/>
          </p:cNvSpPr>
          <p:nvPr>
            <p:ph idx="1"/>
          </p:nvPr>
        </p:nvSpPr>
        <p:spPr/>
        <p:txBody>
          <a:bodyPr/>
          <a:lstStyle/>
          <a:p>
            <a:r>
              <a:rPr lang="en-AU" dirty="0"/>
              <a:t>What happens if we take a TXT value and interpret it as a regular expression to apply to the query name, and add additional fields to specify order and preference among multiple such NAPTR records for a single label?</a:t>
            </a:r>
          </a:p>
          <a:p>
            <a:pPr lvl="1"/>
            <a:r>
              <a:rPr lang="en-AU" dirty="0"/>
              <a:t>Then we get a NAPTR record!</a:t>
            </a:r>
          </a:p>
        </p:txBody>
      </p:sp>
      <p:sp>
        <p:nvSpPr>
          <p:cNvPr id="4" name="TextBox 3">
            <a:extLst>
              <a:ext uri="{FF2B5EF4-FFF2-40B4-BE49-F238E27FC236}">
                <a16:creationId xmlns:a16="http://schemas.microsoft.com/office/drawing/2014/main" id="{37BD632B-32A0-4743-8FE0-5F475A73FE9C}"/>
              </a:ext>
            </a:extLst>
          </p:cNvPr>
          <p:cNvSpPr txBox="1"/>
          <p:nvPr/>
        </p:nvSpPr>
        <p:spPr>
          <a:xfrm>
            <a:off x="2259724" y="4466896"/>
            <a:ext cx="7524496" cy="1200329"/>
          </a:xfrm>
          <a:prstGeom prst="rect">
            <a:avLst/>
          </a:prstGeom>
          <a:noFill/>
        </p:spPr>
        <p:txBody>
          <a:bodyPr wrap="none" rtlCol="0">
            <a:spAutoFit/>
          </a:bodyPr>
          <a:lstStyle/>
          <a:p>
            <a:r>
              <a:rPr lang="en-AU" dirty="0"/>
              <a:t>$ORIGIN 2.1.2.1.5.5.5.0.7.7.1.e164.arpa. </a:t>
            </a:r>
          </a:p>
          <a:p>
            <a:r>
              <a:rPr lang="en-AU" dirty="0"/>
              <a:t>        IN NAPTR 100 10 "u" "sip+E2U" "!^.*$!sip:information@tele2.se!" . </a:t>
            </a:r>
          </a:p>
          <a:p>
            <a:r>
              <a:rPr lang="en-AU" dirty="0"/>
              <a:t>        IN NAPTR 102 10 "u" "mailto+E2U" "!^.*$!mailto:information@tele2.se!" . </a:t>
            </a:r>
            <a:br>
              <a:rPr lang="en-AU" dirty="0"/>
            </a:br>
            <a:endParaRPr lang="en-AU" dirty="0"/>
          </a:p>
        </p:txBody>
      </p:sp>
    </p:spTree>
    <p:extLst>
      <p:ext uri="{BB962C8B-B14F-4D97-AF65-F5344CB8AC3E}">
        <p14:creationId xmlns:p14="http://schemas.microsoft.com/office/powerpoint/2010/main" val="8769829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C242E5-9ED9-DC4E-8781-1C416EB5DA66}"/>
              </a:ext>
            </a:extLst>
          </p:cNvPr>
          <p:cNvSpPr>
            <a:spLocks noGrp="1"/>
          </p:cNvSpPr>
          <p:nvPr>
            <p:ph type="title"/>
          </p:nvPr>
        </p:nvSpPr>
        <p:spPr/>
        <p:txBody>
          <a:bodyPr/>
          <a:lstStyle/>
          <a:p>
            <a:r>
              <a:rPr lang="en-AU" dirty="0"/>
              <a:t>Black Holes and Loops</a:t>
            </a:r>
          </a:p>
        </p:txBody>
      </p:sp>
      <p:sp>
        <p:nvSpPr>
          <p:cNvPr id="3" name="Content Placeholder 2">
            <a:extLst>
              <a:ext uri="{FF2B5EF4-FFF2-40B4-BE49-F238E27FC236}">
                <a16:creationId xmlns:a16="http://schemas.microsoft.com/office/drawing/2014/main" id="{E6ECB03B-50EE-7744-ADE0-E05C532DB98D}"/>
              </a:ext>
            </a:extLst>
          </p:cNvPr>
          <p:cNvSpPr>
            <a:spLocks noGrp="1"/>
          </p:cNvSpPr>
          <p:nvPr>
            <p:ph idx="1"/>
          </p:nvPr>
        </p:nvSpPr>
        <p:spPr/>
        <p:txBody>
          <a:bodyPr>
            <a:normAutofit fontScale="85000" lnSpcReduction="20000"/>
          </a:bodyPr>
          <a:lstStyle/>
          <a:p>
            <a:r>
              <a:rPr lang="en-AU" dirty="0"/>
              <a:t>Resolver Forwarder loops</a:t>
            </a:r>
          </a:p>
          <a:p>
            <a:pPr lvl="1"/>
            <a:r>
              <a:rPr lang="en-AU" dirty="0"/>
              <a:t>A set of </a:t>
            </a:r>
            <a:r>
              <a:rPr lang="en-AU" i="1" dirty="0"/>
              <a:t>forwarder</a:t>
            </a:r>
            <a:r>
              <a:rPr lang="en-AU" dirty="0"/>
              <a:t> clauses in resolver configurations may cause queries to loop across the resolvers in the loop</a:t>
            </a:r>
          </a:p>
          <a:p>
            <a:r>
              <a:rPr lang="en-AU" dirty="0"/>
              <a:t>DNS Data loops and holes</a:t>
            </a:r>
          </a:p>
          <a:p>
            <a:pPr lvl="1"/>
            <a:r>
              <a:rPr lang="en-AU" dirty="0"/>
              <a:t>NS</a:t>
            </a:r>
          </a:p>
          <a:p>
            <a:pPr lvl="2"/>
            <a:r>
              <a:rPr lang="en-AU" dirty="0"/>
              <a:t>Normally a parent zone NS record will contain glue records for the IP address of the listed name server</a:t>
            </a:r>
          </a:p>
          <a:p>
            <a:pPr lvl="2"/>
            <a:r>
              <a:rPr lang="en-AU" dirty="0"/>
              <a:t>If not then the resolver has to pause the primary resolution task and resolve the name of the name server</a:t>
            </a:r>
          </a:p>
          <a:p>
            <a:pPr lvl="3"/>
            <a:r>
              <a:rPr lang="en-AU" dirty="0"/>
              <a:t>Black holes:   NS&lt;x&gt;.</a:t>
            </a:r>
            <a:r>
              <a:rPr lang="en-AU" dirty="0" err="1"/>
              <a:t>example.com</a:t>
            </a:r>
            <a:r>
              <a:rPr lang="en-AU" dirty="0"/>
              <a:t>  IN NS NS&lt;x+1&gt;.</a:t>
            </a:r>
            <a:r>
              <a:rPr lang="en-AU" dirty="0" err="1"/>
              <a:t>example.com</a:t>
            </a:r>
            <a:endParaRPr lang="en-AU" dirty="0"/>
          </a:p>
          <a:p>
            <a:pPr lvl="3"/>
            <a:r>
              <a:rPr lang="en-AU" dirty="0"/>
              <a:t>Loops:   </a:t>
            </a:r>
            <a:r>
              <a:rPr lang="en-AU" dirty="0" err="1"/>
              <a:t>ns.dog.com</a:t>
            </a:r>
            <a:r>
              <a:rPr lang="en-AU" dirty="0"/>
              <a:t>   IN NS </a:t>
            </a:r>
            <a:r>
              <a:rPr lang="en-AU" dirty="0" err="1"/>
              <a:t>ns.cat.com</a:t>
            </a:r>
            <a:r>
              <a:rPr lang="en-AU" dirty="0"/>
              <a:t> </a:t>
            </a:r>
          </a:p>
          <a:p>
            <a:pPr marL="1371600" lvl="3" indent="0">
              <a:buNone/>
            </a:pPr>
            <a:r>
              <a:rPr lang="en-AU" dirty="0"/>
              <a:t>                    </a:t>
            </a:r>
            <a:r>
              <a:rPr lang="en-AU" dirty="0" err="1"/>
              <a:t>ns.cat.com</a:t>
            </a:r>
            <a:r>
              <a:rPr lang="en-AU" dirty="0"/>
              <a:t>    IN NS </a:t>
            </a:r>
            <a:r>
              <a:rPr lang="en-AU" dirty="0" err="1"/>
              <a:t>ns.dog.com</a:t>
            </a:r>
            <a:endParaRPr lang="en-AU" dirty="0"/>
          </a:p>
          <a:p>
            <a:pPr marL="1371600" lvl="3" indent="0">
              <a:buNone/>
            </a:pPr>
            <a:r>
              <a:rPr lang="en-AU" dirty="0"/>
              <a:t>This will consume resolver and server resources if not handled sensibly</a:t>
            </a:r>
          </a:p>
          <a:p>
            <a:pPr marL="2743200" lvl="6" indent="0">
              <a:buNone/>
            </a:pPr>
            <a:r>
              <a:rPr lang="en-AU" dirty="0"/>
              <a:t>	</a:t>
            </a:r>
          </a:p>
          <a:p>
            <a:pPr lvl="1"/>
            <a:r>
              <a:rPr lang="en-AU" dirty="0"/>
              <a:t>CNAME, DNAME and NAPTR loops</a:t>
            </a:r>
          </a:p>
          <a:p>
            <a:pPr lvl="2"/>
            <a:r>
              <a:rPr lang="en-AU" dirty="0"/>
              <a:t>Any DNS structure that includes a name that needs to be applied recursively into the DNS has the potential to create loops </a:t>
            </a:r>
          </a:p>
        </p:txBody>
      </p:sp>
    </p:spTree>
    <p:extLst>
      <p:ext uri="{BB962C8B-B14F-4D97-AF65-F5344CB8AC3E}">
        <p14:creationId xmlns:p14="http://schemas.microsoft.com/office/powerpoint/2010/main" val="17354201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105C85-C8FE-1B45-AB46-AD8F41064395}"/>
              </a:ext>
            </a:extLst>
          </p:cNvPr>
          <p:cNvSpPr>
            <a:spLocks noGrp="1"/>
          </p:cNvSpPr>
          <p:nvPr>
            <p:ph type="title"/>
          </p:nvPr>
        </p:nvSpPr>
        <p:spPr/>
        <p:txBody>
          <a:bodyPr/>
          <a:lstStyle/>
          <a:p>
            <a:r>
              <a:rPr lang="en-AU" dirty="0"/>
              <a:t>SRV</a:t>
            </a:r>
          </a:p>
        </p:txBody>
      </p:sp>
      <p:sp>
        <p:nvSpPr>
          <p:cNvPr id="3" name="Content Placeholder 2">
            <a:extLst>
              <a:ext uri="{FF2B5EF4-FFF2-40B4-BE49-F238E27FC236}">
                <a16:creationId xmlns:a16="http://schemas.microsoft.com/office/drawing/2014/main" id="{F673BE5D-C475-6247-A61C-0A556B5C98AE}"/>
              </a:ext>
            </a:extLst>
          </p:cNvPr>
          <p:cNvSpPr>
            <a:spLocks noGrp="1"/>
          </p:cNvSpPr>
          <p:nvPr>
            <p:ph idx="1"/>
          </p:nvPr>
        </p:nvSpPr>
        <p:spPr/>
        <p:txBody>
          <a:bodyPr/>
          <a:lstStyle/>
          <a:p>
            <a:r>
              <a:rPr lang="en-AU" dirty="0"/>
              <a:t>Generic form of MX record</a:t>
            </a:r>
          </a:p>
          <a:p>
            <a:r>
              <a:rPr lang="en-AU" dirty="0"/>
              <a:t>Identifies the service by name and the transport protocol / port address</a:t>
            </a:r>
          </a:p>
          <a:p>
            <a:r>
              <a:rPr lang="en-AU" dirty="0"/>
              <a:t>SRV maps the service name to one or more service hosts through the use of service prefix labels to the DNS service name</a:t>
            </a:r>
          </a:p>
          <a:p>
            <a:r>
              <a:rPr lang="en-AU" dirty="0"/>
              <a:t>The RHS host name is the canonical name</a:t>
            </a:r>
          </a:p>
          <a:p>
            <a:endParaRPr lang="en-AU" dirty="0"/>
          </a:p>
        </p:txBody>
      </p:sp>
      <p:sp>
        <p:nvSpPr>
          <p:cNvPr id="4" name="TextBox 3">
            <a:extLst>
              <a:ext uri="{FF2B5EF4-FFF2-40B4-BE49-F238E27FC236}">
                <a16:creationId xmlns:a16="http://schemas.microsoft.com/office/drawing/2014/main" id="{3F2B4E48-C3A4-5744-976E-24DBDCBF35BB}"/>
              </a:ext>
            </a:extLst>
          </p:cNvPr>
          <p:cNvSpPr txBox="1"/>
          <p:nvPr/>
        </p:nvSpPr>
        <p:spPr>
          <a:xfrm>
            <a:off x="2035223" y="5475889"/>
            <a:ext cx="9318577" cy="584775"/>
          </a:xfrm>
          <a:prstGeom prst="rect">
            <a:avLst/>
          </a:prstGeom>
          <a:noFill/>
        </p:spPr>
        <p:txBody>
          <a:bodyPr wrap="none" rtlCol="0">
            <a:spAutoFit/>
          </a:bodyPr>
          <a:lstStyle/>
          <a:p>
            <a:r>
              <a:rPr lang="en-AU" sz="1600" dirty="0">
                <a:latin typeface="Courier" pitchFamily="2" charset="0"/>
              </a:rPr>
              <a:t>_sip._</a:t>
            </a:r>
            <a:r>
              <a:rPr lang="en-AU" sz="1600" dirty="0" err="1">
                <a:latin typeface="Courier" pitchFamily="2" charset="0"/>
              </a:rPr>
              <a:t>tcp.example.com</a:t>
            </a:r>
            <a:r>
              <a:rPr lang="en-AU" sz="1600" dirty="0">
                <a:latin typeface="Courier" pitchFamily="2" charset="0"/>
              </a:rPr>
              <a:t>. 3600 IN SRV 10 60 5060 </a:t>
            </a:r>
            <a:r>
              <a:rPr lang="en-AU" sz="1600" dirty="0" err="1">
                <a:latin typeface="Courier" pitchFamily="2" charset="0"/>
              </a:rPr>
              <a:t>sipserver.example.com</a:t>
            </a:r>
            <a:r>
              <a:rPr lang="en-AU" sz="1600" dirty="0">
                <a:latin typeface="Courier" pitchFamily="2" charset="0"/>
              </a:rPr>
              <a:t>. </a:t>
            </a:r>
          </a:p>
          <a:p>
            <a:r>
              <a:rPr lang="en-AU" sz="1600" dirty="0">
                <a:latin typeface="Courier" pitchFamily="2" charset="0"/>
              </a:rPr>
              <a:t>_sip._</a:t>
            </a:r>
            <a:r>
              <a:rPr lang="en-AU" sz="1600" dirty="0" err="1">
                <a:latin typeface="Courier" pitchFamily="2" charset="0"/>
              </a:rPr>
              <a:t>tcp.example.com</a:t>
            </a:r>
            <a:r>
              <a:rPr lang="en-AU" sz="1600" dirty="0">
                <a:latin typeface="Courier" pitchFamily="2" charset="0"/>
              </a:rPr>
              <a:t>. 3600 IN SRV 10 20 5060 </a:t>
            </a:r>
            <a:r>
              <a:rPr lang="en-AU" sz="1600" dirty="0" err="1">
                <a:latin typeface="Courier" pitchFamily="2" charset="0"/>
              </a:rPr>
              <a:t>someone.elses.sip.server.org</a:t>
            </a:r>
            <a:r>
              <a:rPr lang="en-AU" sz="1600" dirty="0">
                <a:latin typeface="Courier" pitchFamily="2" charset="0"/>
              </a:rPr>
              <a:t>.</a:t>
            </a:r>
          </a:p>
        </p:txBody>
      </p:sp>
    </p:spTree>
    <p:extLst>
      <p:ext uri="{BB962C8B-B14F-4D97-AF65-F5344CB8AC3E}">
        <p14:creationId xmlns:p14="http://schemas.microsoft.com/office/powerpoint/2010/main" val="30903014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3C72D0-EE9C-7149-AE34-BBCC66FCFDCF}"/>
              </a:ext>
            </a:extLst>
          </p:cNvPr>
          <p:cNvSpPr>
            <a:spLocks noGrp="1"/>
          </p:cNvSpPr>
          <p:nvPr>
            <p:ph type="title"/>
          </p:nvPr>
        </p:nvSpPr>
        <p:spPr/>
        <p:txBody>
          <a:bodyPr/>
          <a:lstStyle/>
          <a:p>
            <a:r>
              <a:rPr lang="en-AU" dirty="0"/>
              <a:t>SVCB</a:t>
            </a:r>
          </a:p>
        </p:txBody>
      </p:sp>
      <p:sp>
        <p:nvSpPr>
          <p:cNvPr id="3" name="Content Placeholder 2">
            <a:extLst>
              <a:ext uri="{FF2B5EF4-FFF2-40B4-BE49-F238E27FC236}">
                <a16:creationId xmlns:a16="http://schemas.microsoft.com/office/drawing/2014/main" id="{4B29C042-63D4-F640-BE74-07CFCA995E54}"/>
              </a:ext>
            </a:extLst>
          </p:cNvPr>
          <p:cNvSpPr>
            <a:spLocks noGrp="1"/>
          </p:cNvSpPr>
          <p:nvPr>
            <p:ph idx="1"/>
          </p:nvPr>
        </p:nvSpPr>
        <p:spPr/>
        <p:txBody>
          <a:bodyPr/>
          <a:lstStyle/>
          <a:p>
            <a:r>
              <a:rPr lang="en-AU" dirty="0"/>
              <a:t>When SRV is not enough</a:t>
            </a:r>
          </a:p>
          <a:p>
            <a:pPr lvl="1"/>
            <a:r>
              <a:rPr lang="en-AU" dirty="0"/>
              <a:t>ALTSVC, ANAME, ESNIKEYS, etc all assembled into a single DNS entry</a:t>
            </a:r>
          </a:p>
          <a:p>
            <a:endParaRPr lang="en-AU" dirty="0"/>
          </a:p>
          <a:p>
            <a:r>
              <a:rPr lang="en-AU" dirty="0"/>
              <a:t>An “Alias Form” where operational control of a resource is designated elsewhere</a:t>
            </a:r>
          </a:p>
          <a:p>
            <a:r>
              <a:rPr lang="en-AU" dirty="0"/>
              <a:t>A “Service Form” to define the parameters of the operational service</a:t>
            </a:r>
          </a:p>
        </p:txBody>
      </p:sp>
      <p:sp>
        <p:nvSpPr>
          <p:cNvPr id="4" name="TextBox 3">
            <a:extLst>
              <a:ext uri="{FF2B5EF4-FFF2-40B4-BE49-F238E27FC236}">
                <a16:creationId xmlns:a16="http://schemas.microsoft.com/office/drawing/2014/main" id="{FDE5FC24-E609-8A41-9388-72F7FD024211}"/>
              </a:ext>
            </a:extLst>
          </p:cNvPr>
          <p:cNvSpPr txBox="1"/>
          <p:nvPr/>
        </p:nvSpPr>
        <p:spPr>
          <a:xfrm>
            <a:off x="1203434" y="5034456"/>
            <a:ext cx="10862442" cy="461665"/>
          </a:xfrm>
          <a:prstGeom prst="rect">
            <a:avLst/>
          </a:prstGeom>
          <a:noFill/>
        </p:spPr>
        <p:txBody>
          <a:bodyPr wrap="square" rtlCol="0">
            <a:spAutoFit/>
          </a:bodyPr>
          <a:lstStyle/>
          <a:p>
            <a:r>
              <a:rPr lang="en-AU" sz="1200" dirty="0">
                <a:latin typeface="Courier" pitchFamily="2" charset="0"/>
              </a:rPr>
              <a:t>_8443._foo.api.example.com. IN SVCB 0 svc4.example.net. </a:t>
            </a:r>
          </a:p>
          <a:p>
            <a:r>
              <a:rPr lang="en-AU" sz="1200" dirty="0">
                <a:latin typeface="Courier" pitchFamily="2" charset="0"/>
              </a:rPr>
              <a:t>svc4.example.net.           IN SVCB 3 ( svc4.example.net. </a:t>
            </a:r>
            <a:r>
              <a:rPr lang="en-AU" sz="1200" dirty="0" err="1">
                <a:latin typeface="Courier" pitchFamily="2" charset="0"/>
              </a:rPr>
              <a:t>alpn</a:t>
            </a:r>
            <a:r>
              <a:rPr lang="en-AU" sz="1200" dirty="0">
                <a:latin typeface="Courier" pitchFamily="2" charset="0"/>
              </a:rPr>
              <a:t>="bar" port="8004" </a:t>
            </a:r>
            <a:r>
              <a:rPr lang="en-AU" sz="1200" dirty="0" err="1">
                <a:latin typeface="Courier" pitchFamily="2" charset="0"/>
              </a:rPr>
              <a:t>esnikeys</a:t>
            </a:r>
            <a:r>
              <a:rPr lang="en-AU" sz="1200" dirty="0">
                <a:latin typeface="Courier" pitchFamily="2" charset="0"/>
              </a:rPr>
              <a:t>="..." )</a:t>
            </a:r>
          </a:p>
        </p:txBody>
      </p:sp>
      <p:sp>
        <p:nvSpPr>
          <p:cNvPr id="5" name="TextBox 4">
            <a:extLst>
              <a:ext uri="{FF2B5EF4-FFF2-40B4-BE49-F238E27FC236}">
                <a16:creationId xmlns:a16="http://schemas.microsoft.com/office/drawing/2014/main" id="{45A4FF3A-0829-B140-AB68-498397BDEECB}"/>
              </a:ext>
            </a:extLst>
          </p:cNvPr>
          <p:cNvSpPr txBox="1"/>
          <p:nvPr/>
        </p:nvSpPr>
        <p:spPr>
          <a:xfrm>
            <a:off x="1366346" y="5869186"/>
            <a:ext cx="9659007" cy="307777"/>
          </a:xfrm>
          <a:prstGeom prst="rect">
            <a:avLst/>
          </a:prstGeom>
          <a:noFill/>
        </p:spPr>
        <p:txBody>
          <a:bodyPr wrap="square" rtlCol="0">
            <a:spAutoFit/>
          </a:bodyPr>
          <a:lstStyle/>
          <a:p>
            <a:r>
              <a:rPr lang="en-AU" sz="1400" dirty="0"/>
              <a:t>foo://api.example.com:8443” is aliased to use ALPN protocol “bar” service endpoints offered at “svc4.example.net” on port 8004.</a:t>
            </a:r>
          </a:p>
        </p:txBody>
      </p:sp>
    </p:spTree>
    <p:extLst>
      <p:ext uri="{BB962C8B-B14F-4D97-AF65-F5344CB8AC3E}">
        <p14:creationId xmlns:p14="http://schemas.microsoft.com/office/powerpoint/2010/main" val="12424413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166AE-DA5E-494B-8449-8CAC9DC457B2}"/>
              </a:ext>
            </a:extLst>
          </p:cNvPr>
          <p:cNvSpPr>
            <a:spLocks noGrp="1"/>
          </p:cNvSpPr>
          <p:nvPr>
            <p:ph type="title"/>
          </p:nvPr>
        </p:nvSpPr>
        <p:spPr/>
        <p:txBody>
          <a:bodyPr/>
          <a:lstStyle/>
          <a:p>
            <a:r>
              <a:rPr lang="en-AU" dirty="0"/>
              <a:t>HTTPSSVC</a:t>
            </a:r>
          </a:p>
        </p:txBody>
      </p:sp>
      <p:sp>
        <p:nvSpPr>
          <p:cNvPr id="3" name="Content Placeholder 2">
            <a:extLst>
              <a:ext uri="{FF2B5EF4-FFF2-40B4-BE49-F238E27FC236}">
                <a16:creationId xmlns:a16="http://schemas.microsoft.com/office/drawing/2014/main" id="{243FE18B-C2A5-F242-97C1-AACE2585EE3A}"/>
              </a:ext>
            </a:extLst>
          </p:cNvPr>
          <p:cNvSpPr>
            <a:spLocks noGrp="1"/>
          </p:cNvSpPr>
          <p:nvPr>
            <p:ph idx="1"/>
          </p:nvPr>
        </p:nvSpPr>
        <p:spPr>
          <a:xfrm>
            <a:off x="838200" y="1825625"/>
            <a:ext cx="10515600" cy="1159313"/>
          </a:xfrm>
        </p:spPr>
        <p:txBody>
          <a:bodyPr/>
          <a:lstStyle/>
          <a:p>
            <a:r>
              <a:rPr lang="en-AU" dirty="0"/>
              <a:t>SVCB for the HTTPS scheme</a:t>
            </a:r>
          </a:p>
          <a:p>
            <a:r>
              <a:rPr lang="en-AU" dirty="0"/>
              <a:t>Equivalent of the HTTP Alt-Svc response header – shifted into the DNS</a:t>
            </a:r>
          </a:p>
        </p:txBody>
      </p:sp>
      <p:sp>
        <p:nvSpPr>
          <p:cNvPr id="4" name="TextBox 3">
            <a:extLst>
              <a:ext uri="{FF2B5EF4-FFF2-40B4-BE49-F238E27FC236}">
                <a16:creationId xmlns:a16="http://schemas.microsoft.com/office/drawing/2014/main" id="{FC8B5BF1-CDF3-0E47-873B-F6AE4F57AE79}"/>
              </a:ext>
            </a:extLst>
          </p:cNvPr>
          <p:cNvSpPr txBox="1"/>
          <p:nvPr/>
        </p:nvSpPr>
        <p:spPr>
          <a:xfrm>
            <a:off x="838200" y="3429000"/>
            <a:ext cx="9963369" cy="2308324"/>
          </a:xfrm>
          <a:prstGeom prst="rect">
            <a:avLst/>
          </a:prstGeom>
          <a:noFill/>
        </p:spPr>
        <p:txBody>
          <a:bodyPr wrap="none" rtlCol="0">
            <a:spAutoFit/>
          </a:bodyPr>
          <a:lstStyle/>
          <a:p>
            <a:r>
              <a:rPr lang="en-AU" dirty="0"/>
              <a:t>Alt-Svc: h3="svc.example.net:8003"; ma=3600; foo=123, h2="svc.example.net:8002"; ma=3600; foo=123</a:t>
            </a:r>
          </a:p>
          <a:p>
            <a:endParaRPr lang="en-AU" dirty="0"/>
          </a:p>
          <a:p>
            <a:endParaRPr lang="en-AU" dirty="0"/>
          </a:p>
          <a:p>
            <a:endParaRPr lang="en-AU" dirty="0"/>
          </a:p>
          <a:p>
            <a:endParaRPr lang="en-AU" dirty="0"/>
          </a:p>
          <a:p>
            <a:r>
              <a:rPr lang="en-AU" dirty="0" err="1"/>
              <a:t>www.example.com</a:t>
            </a:r>
            <a:r>
              <a:rPr lang="en-AU" dirty="0"/>
              <a:t>. 3600 IN HTTPSSVC 2 </a:t>
            </a:r>
            <a:r>
              <a:rPr lang="en-AU" dirty="0" err="1"/>
              <a:t>svc.example.net</a:t>
            </a:r>
            <a:r>
              <a:rPr lang="en-AU" dirty="0"/>
              <a:t>. ( </a:t>
            </a:r>
            <a:r>
              <a:rPr lang="en-AU" dirty="0" err="1"/>
              <a:t>alpn</a:t>
            </a:r>
            <a:r>
              <a:rPr lang="en-AU" dirty="0"/>
              <a:t>=h3 port=8003 foo=123 ) </a:t>
            </a:r>
          </a:p>
          <a:p>
            <a:r>
              <a:rPr lang="en-AU" dirty="0"/>
              <a:t>                                                   HTTPSSVC 3 </a:t>
            </a:r>
            <a:r>
              <a:rPr lang="en-AU" dirty="0" err="1"/>
              <a:t>svc.example.net</a:t>
            </a:r>
            <a:r>
              <a:rPr lang="en-AU" dirty="0"/>
              <a:t>. ( </a:t>
            </a:r>
            <a:r>
              <a:rPr lang="en-AU" dirty="0" err="1"/>
              <a:t>alpn</a:t>
            </a:r>
            <a:r>
              <a:rPr lang="en-AU" dirty="0"/>
              <a:t>=h2 port=8002 foo=123 ) </a:t>
            </a:r>
            <a:br>
              <a:rPr lang="en-AU" dirty="0"/>
            </a:br>
            <a:endParaRPr lang="en-AU" dirty="0"/>
          </a:p>
        </p:txBody>
      </p:sp>
      <p:sp>
        <p:nvSpPr>
          <p:cNvPr id="5" name="Up-Down Arrow 4">
            <a:extLst>
              <a:ext uri="{FF2B5EF4-FFF2-40B4-BE49-F238E27FC236}">
                <a16:creationId xmlns:a16="http://schemas.microsoft.com/office/drawing/2014/main" id="{B7700A9F-6CE9-6543-8FA6-ADFFF6027E63}"/>
              </a:ext>
            </a:extLst>
          </p:cNvPr>
          <p:cNvSpPr/>
          <p:nvPr/>
        </p:nvSpPr>
        <p:spPr>
          <a:xfrm>
            <a:off x="4782208" y="3910500"/>
            <a:ext cx="441434" cy="672662"/>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11180196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26"/>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rtlCol="0" anchor="t" anchorCtr="0">
            <a:noAutofit/>
          </a:bodyPr>
          <a:lstStyle/>
          <a:p>
            <a:pPr algn="ctr"/>
            <a:r>
              <a:rPr lang="en"/>
              <a:t>Note Well</a:t>
            </a:r>
            <a:endParaRPr/>
          </a:p>
        </p:txBody>
      </p:sp>
      <p:sp>
        <p:nvSpPr>
          <p:cNvPr id="137" name="Google Shape;137;p26"/>
          <p:cNvSpPr txBox="1">
            <a:spLocks noGrp="1"/>
          </p:cNvSpPr>
          <p:nvPr>
            <p:ph type="body" idx="1"/>
          </p:nvPr>
        </p:nvSpPr>
        <p:spPr>
          <a:xfrm>
            <a:off x="415600" y="1130233"/>
            <a:ext cx="11360800" cy="4555200"/>
          </a:xfrm>
          <a:prstGeom prst="rect">
            <a:avLst/>
          </a:prstGeom>
        </p:spPr>
        <p:txBody>
          <a:bodyPr spcFirstLastPara="1" vert="horz" wrap="square" lIns="121900" tIns="121900" rIns="121900" bIns="121900" rtlCol="0" anchor="t" anchorCtr="0">
            <a:noAutofit/>
          </a:bodyPr>
          <a:lstStyle/>
          <a:p>
            <a:pPr marL="0" indent="0">
              <a:buNone/>
            </a:pPr>
            <a:r>
              <a:rPr lang="en" sz="1400">
                <a:solidFill>
                  <a:schemeClr val="dk1"/>
                </a:solidFill>
                <a:highlight>
                  <a:srgbClr val="F9FBFC"/>
                </a:highlight>
                <a:latin typeface="Montserrat"/>
                <a:ea typeface="Montserrat"/>
                <a:cs typeface="Montserrat"/>
                <a:sym typeface="Montserrat"/>
              </a:rPr>
              <a:t>This is a reminder of IETF policies in effect on various topics such as patents or code of conduct. It is only meant to point you in the right direction. Exceptions may apply. The IETF's patent policy and the definition of an IETF "contribution" and "participation" are set forth in BCP 79; please read it carefully.</a:t>
            </a:r>
            <a:endParaRPr sz="1400">
              <a:solidFill>
                <a:schemeClr val="dk1"/>
              </a:solidFill>
              <a:highlight>
                <a:srgbClr val="F9FBFC"/>
              </a:highlight>
              <a:latin typeface="Montserrat"/>
              <a:ea typeface="Montserrat"/>
              <a:cs typeface="Montserrat"/>
              <a:sym typeface="Montserrat"/>
            </a:endParaRPr>
          </a:p>
          <a:p>
            <a:pPr marL="0" indent="0">
              <a:lnSpc>
                <a:spcPct val="145000"/>
              </a:lnSpc>
              <a:spcBef>
                <a:spcPts val="2133"/>
              </a:spcBef>
              <a:buNone/>
            </a:pPr>
            <a:r>
              <a:rPr lang="en" sz="1400">
                <a:solidFill>
                  <a:schemeClr val="dk1"/>
                </a:solidFill>
                <a:highlight>
                  <a:srgbClr val="F9FBFC"/>
                </a:highlight>
                <a:latin typeface="Montserrat"/>
                <a:ea typeface="Montserrat"/>
                <a:cs typeface="Montserrat"/>
                <a:sym typeface="Montserrat"/>
              </a:rPr>
              <a:t>As a reminder:</a:t>
            </a:r>
            <a:endParaRPr sz="1400">
              <a:solidFill>
                <a:schemeClr val="dk1"/>
              </a:solidFill>
              <a:highlight>
                <a:srgbClr val="F9FBFC"/>
              </a:highlight>
              <a:latin typeface="Montserrat"/>
              <a:ea typeface="Montserrat"/>
              <a:cs typeface="Montserrat"/>
              <a:sym typeface="Montserrat"/>
            </a:endParaRPr>
          </a:p>
          <a:p>
            <a:pPr indent="-380990">
              <a:spcBef>
                <a:spcPts val="1867"/>
              </a:spcBef>
              <a:buClr>
                <a:srgbClr val="333741"/>
              </a:buClr>
              <a:buSzPts val="900"/>
              <a:buFont typeface="Montserrat"/>
              <a:buChar char="●"/>
            </a:pPr>
            <a:r>
              <a:rPr lang="en" sz="1200">
                <a:solidFill>
                  <a:srgbClr val="333741"/>
                </a:solidFill>
                <a:highlight>
                  <a:srgbClr val="F9FBFC"/>
                </a:highlight>
                <a:latin typeface="Montserrat"/>
                <a:ea typeface="Montserrat"/>
                <a:cs typeface="Montserrat"/>
                <a:sym typeface="Montserrat"/>
              </a:rPr>
              <a:t>By participating in the IETF, you agree to follow IETF processes and policies.</a:t>
            </a:r>
            <a:endParaRPr sz="1200">
              <a:solidFill>
                <a:srgbClr val="333741"/>
              </a:solidFill>
              <a:highlight>
                <a:srgbClr val="F9FBFC"/>
              </a:highlight>
              <a:latin typeface="Montserrat"/>
              <a:ea typeface="Montserrat"/>
              <a:cs typeface="Montserrat"/>
              <a:sym typeface="Montserrat"/>
            </a:endParaRPr>
          </a:p>
          <a:p>
            <a:pPr indent="-380990">
              <a:buClr>
                <a:srgbClr val="333741"/>
              </a:buClr>
              <a:buSzPts val="900"/>
              <a:buFont typeface="Montserrat"/>
              <a:buChar char="●"/>
            </a:pPr>
            <a:r>
              <a:rPr lang="en" sz="1200">
                <a:solidFill>
                  <a:srgbClr val="333741"/>
                </a:solidFill>
                <a:highlight>
                  <a:srgbClr val="F9FBFC"/>
                </a:highlight>
                <a:latin typeface="Montserrat"/>
                <a:ea typeface="Montserrat"/>
                <a:cs typeface="Montserrat"/>
                <a:sym typeface="Montserrat"/>
              </a:rPr>
              <a:t>If you are aware that any IETF contribution is covered by patents or patent applications that are owned or controlled by you or your sponsor, you must disclose that fact, or not participate in the discussion.</a:t>
            </a:r>
            <a:endParaRPr sz="1200">
              <a:solidFill>
                <a:srgbClr val="333741"/>
              </a:solidFill>
              <a:highlight>
                <a:srgbClr val="F9FBFC"/>
              </a:highlight>
              <a:latin typeface="Montserrat"/>
              <a:ea typeface="Montserrat"/>
              <a:cs typeface="Montserrat"/>
              <a:sym typeface="Montserrat"/>
            </a:endParaRPr>
          </a:p>
          <a:p>
            <a:pPr indent="-380990">
              <a:buClr>
                <a:srgbClr val="333741"/>
              </a:buClr>
              <a:buSzPts val="900"/>
              <a:buFont typeface="Montserrat"/>
              <a:buChar char="●"/>
            </a:pPr>
            <a:r>
              <a:rPr lang="en" sz="1200">
                <a:solidFill>
                  <a:srgbClr val="333741"/>
                </a:solidFill>
                <a:highlight>
                  <a:srgbClr val="F9FBFC"/>
                </a:highlight>
                <a:latin typeface="Montserrat"/>
                <a:ea typeface="Montserrat"/>
                <a:cs typeface="Montserrat"/>
                <a:sym typeface="Montserrat"/>
              </a:rPr>
              <a:t>As a participant in or attendee to any IETF activity you acknowledge that written, audio, video, and photographic records of meetings may be made public.</a:t>
            </a:r>
            <a:endParaRPr sz="1200">
              <a:solidFill>
                <a:srgbClr val="333741"/>
              </a:solidFill>
              <a:highlight>
                <a:srgbClr val="F9FBFC"/>
              </a:highlight>
              <a:latin typeface="Montserrat"/>
              <a:ea typeface="Montserrat"/>
              <a:cs typeface="Montserrat"/>
              <a:sym typeface="Montserrat"/>
            </a:endParaRPr>
          </a:p>
          <a:p>
            <a:pPr indent="-380990">
              <a:buClr>
                <a:srgbClr val="333741"/>
              </a:buClr>
              <a:buSzPts val="900"/>
              <a:buFont typeface="Montserrat"/>
              <a:buChar char="●"/>
            </a:pPr>
            <a:r>
              <a:rPr lang="en" sz="1200">
                <a:solidFill>
                  <a:srgbClr val="333741"/>
                </a:solidFill>
                <a:highlight>
                  <a:srgbClr val="F9FBFC"/>
                </a:highlight>
                <a:latin typeface="Montserrat"/>
                <a:ea typeface="Montserrat"/>
                <a:cs typeface="Montserrat"/>
                <a:sym typeface="Montserrat"/>
              </a:rPr>
              <a:t>Personal information that you provide to IETF will be handled in accordance with the IETF Privacy Statement.</a:t>
            </a:r>
            <a:endParaRPr sz="1200">
              <a:solidFill>
                <a:srgbClr val="333741"/>
              </a:solidFill>
              <a:highlight>
                <a:srgbClr val="F9FBFC"/>
              </a:highlight>
              <a:latin typeface="Montserrat"/>
              <a:ea typeface="Montserrat"/>
              <a:cs typeface="Montserrat"/>
              <a:sym typeface="Montserrat"/>
            </a:endParaRPr>
          </a:p>
          <a:p>
            <a:pPr indent="-380990">
              <a:buClr>
                <a:srgbClr val="333741"/>
              </a:buClr>
              <a:buSzPts val="900"/>
              <a:buFont typeface="Montserrat"/>
              <a:buChar char="●"/>
            </a:pPr>
            <a:r>
              <a:rPr lang="en" sz="1200">
                <a:solidFill>
                  <a:srgbClr val="333741"/>
                </a:solidFill>
                <a:highlight>
                  <a:srgbClr val="F9FBFC"/>
                </a:highlight>
                <a:latin typeface="Montserrat"/>
                <a:ea typeface="Montserrat"/>
                <a:cs typeface="Montserrat"/>
                <a:sym typeface="Montserrat"/>
              </a:rPr>
              <a:t>As a participant or attendee, you agree to work respectfully with other participants; please contact the ombudsteam (</a:t>
            </a:r>
            <a:r>
              <a:rPr lang="en" sz="1200">
                <a:solidFill>
                  <a:srgbClr val="1762BB"/>
                </a:solidFill>
                <a:highlight>
                  <a:srgbClr val="F9FBFC"/>
                </a:highlight>
                <a:uFill>
                  <a:noFill/>
                </a:uFill>
                <a:latin typeface="Montserrat"/>
                <a:ea typeface="Montserrat"/>
                <a:cs typeface="Montserrat"/>
                <a:sym typeface="Montserrat"/>
                <a:hlinkClick r:id="rId3">
                  <a:extLst>
                    <a:ext uri="{A12FA001-AC4F-418D-AE19-62706E023703}">
                      <ahyp:hlinkClr xmlns:ahyp="http://schemas.microsoft.com/office/drawing/2018/hyperlinkcolor" val="tx"/>
                    </a:ext>
                  </a:extLst>
                </a:hlinkClick>
              </a:rPr>
              <a:t>https://www.ietf.org/contact/ombudsteam/</a:t>
            </a:r>
            <a:r>
              <a:rPr lang="en" sz="1200">
                <a:solidFill>
                  <a:srgbClr val="333741"/>
                </a:solidFill>
                <a:highlight>
                  <a:srgbClr val="F9FBFC"/>
                </a:highlight>
                <a:latin typeface="Montserrat"/>
                <a:ea typeface="Montserrat"/>
                <a:cs typeface="Montserrat"/>
                <a:sym typeface="Montserrat"/>
              </a:rPr>
              <a:t>) if you have questions or concerns about this.</a:t>
            </a:r>
            <a:endParaRPr sz="1200">
              <a:solidFill>
                <a:srgbClr val="333741"/>
              </a:solidFill>
              <a:highlight>
                <a:srgbClr val="F9FBFC"/>
              </a:highlight>
              <a:latin typeface="Montserrat"/>
              <a:ea typeface="Montserrat"/>
              <a:cs typeface="Montserrat"/>
              <a:sym typeface="Montserrat"/>
            </a:endParaRPr>
          </a:p>
          <a:p>
            <a:pPr indent="0">
              <a:buNone/>
            </a:pPr>
            <a:endParaRPr sz="1200">
              <a:solidFill>
                <a:srgbClr val="333741"/>
              </a:solidFill>
              <a:highlight>
                <a:srgbClr val="F9FBFC"/>
              </a:highlight>
              <a:latin typeface="Montserrat"/>
              <a:ea typeface="Montserrat"/>
              <a:cs typeface="Montserrat"/>
              <a:sym typeface="Montserrat"/>
            </a:endParaRPr>
          </a:p>
          <a:p>
            <a:pPr marL="0" indent="0">
              <a:lnSpc>
                <a:spcPct val="145000"/>
              </a:lnSpc>
              <a:buClr>
                <a:schemeClr val="dk1"/>
              </a:buClr>
              <a:buSzPts val="1100"/>
              <a:buNone/>
            </a:pPr>
            <a:r>
              <a:rPr lang="en" sz="1400">
                <a:solidFill>
                  <a:schemeClr val="dk1"/>
                </a:solidFill>
                <a:highlight>
                  <a:srgbClr val="F9FBFC"/>
                </a:highlight>
                <a:latin typeface="Montserrat"/>
                <a:ea typeface="Montserrat"/>
                <a:cs typeface="Montserrat"/>
                <a:sym typeface="Montserrat"/>
              </a:rPr>
              <a:t>Definitive information is in the documents listed below and other IETF BCPs. For advice, please talk to WG chairs or ADs:</a:t>
            </a:r>
            <a:endParaRPr sz="1400">
              <a:solidFill>
                <a:schemeClr val="dk1"/>
              </a:solidFill>
              <a:highlight>
                <a:srgbClr val="F9FBFC"/>
              </a:highlight>
              <a:latin typeface="Montserrat"/>
              <a:ea typeface="Montserrat"/>
              <a:cs typeface="Montserrat"/>
              <a:sym typeface="Montserrat"/>
            </a:endParaRPr>
          </a:p>
          <a:p>
            <a:pPr indent="-380990">
              <a:spcBef>
                <a:spcPts val="1867"/>
              </a:spcBef>
              <a:buClr>
                <a:srgbClr val="333741"/>
              </a:buClr>
              <a:buSzPts val="900"/>
              <a:buFont typeface="Montserrat"/>
              <a:buChar char="●"/>
            </a:pPr>
            <a:r>
              <a:rPr lang="en" sz="1200">
                <a:solidFill>
                  <a:srgbClr val="1762BB"/>
                </a:solidFill>
                <a:highlight>
                  <a:srgbClr val="F9FBFC"/>
                </a:highlight>
                <a:uFill>
                  <a:noFill/>
                </a:uFill>
                <a:latin typeface="Montserrat"/>
                <a:ea typeface="Montserrat"/>
                <a:cs typeface="Montserrat"/>
                <a:sym typeface="Montserrat"/>
                <a:hlinkClick r:id="rId4">
                  <a:extLst>
                    <a:ext uri="{A12FA001-AC4F-418D-AE19-62706E023703}">
                      <ahyp:hlinkClr xmlns:ahyp="http://schemas.microsoft.com/office/drawing/2018/hyperlinkcolor" val="tx"/>
                    </a:ext>
                  </a:extLst>
                </a:hlinkClick>
              </a:rPr>
              <a:t>BCP 9</a:t>
            </a:r>
            <a:r>
              <a:rPr lang="en" sz="1200">
                <a:solidFill>
                  <a:srgbClr val="333741"/>
                </a:solidFill>
                <a:highlight>
                  <a:srgbClr val="F9FBFC"/>
                </a:highlight>
                <a:latin typeface="Montserrat"/>
                <a:ea typeface="Montserrat"/>
                <a:cs typeface="Montserrat"/>
                <a:sym typeface="Montserrat"/>
              </a:rPr>
              <a:t> (Internet Standards Process)</a:t>
            </a:r>
            <a:endParaRPr sz="1200">
              <a:solidFill>
                <a:srgbClr val="333741"/>
              </a:solidFill>
              <a:highlight>
                <a:srgbClr val="F9FBFC"/>
              </a:highlight>
              <a:latin typeface="Montserrat"/>
              <a:ea typeface="Montserrat"/>
              <a:cs typeface="Montserrat"/>
              <a:sym typeface="Montserrat"/>
            </a:endParaRPr>
          </a:p>
          <a:p>
            <a:pPr indent="-380990">
              <a:buClr>
                <a:srgbClr val="333741"/>
              </a:buClr>
              <a:buSzPts val="900"/>
              <a:buFont typeface="Montserrat"/>
              <a:buChar char="●"/>
            </a:pPr>
            <a:r>
              <a:rPr lang="en" sz="1200">
                <a:solidFill>
                  <a:srgbClr val="1762BB"/>
                </a:solidFill>
                <a:highlight>
                  <a:srgbClr val="F9FBFC"/>
                </a:highlight>
                <a:uFill>
                  <a:noFill/>
                </a:uFill>
                <a:latin typeface="Montserrat"/>
                <a:ea typeface="Montserrat"/>
                <a:cs typeface="Montserrat"/>
                <a:sym typeface="Montserrat"/>
                <a:hlinkClick r:id="rId5">
                  <a:extLst>
                    <a:ext uri="{A12FA001-AC4F-418D-AE19-62706E023703}">
                      <ahyp:hlinkClr xmlns:ahyp="http://schemas.microsoft.com/office/drawing/2018/hyperlinkcolor" val="tx"/>
                    </a:ext>
                  </a:extLst>
                </a:hlinkClick>
              </a:rPr>
              <a:t>BCP 25</a:t>
            </a:r>
            <a:r>
              <a:rPr lang="en" sz="1200">
                <a:solidFill>
                  <a:srgbClr val="333741"/>
                </a:solidFill>
                <a:highlight>
                  <a:srgbClr val="F9FBFC"/>
                </a:highlight>
                <a:latin typeface="Montserrat"/>
                <a:ea typeface="Montserrat"/>
                <a:cs typeface="Montserrat"/>
                <a:sym typeface="Montserrat"/>
              </a:rPr>
              <a:t> (Working Group processes)</a:t>
            </a:r>
            <a:endParaRPr sz="1200">
              <a:solidFill>
                <a:srgbClr val="333741"/>
              </a:solidFill>
              <a:highlight>
                <a:srgbClr val="F9FBFC"/>
              </a:highlight>
              <a:latin typeface="Montserrat"/>
              <a:ea typeface="Montserrat"/>
              <a:cs typeface="Montserrat"/>
              <a:sym typeface="Montserrat"/>
            </a:endParaRPr>
          </a:p>
          <a:p>
            <a:pPr indent="-380990">
              <a:buClr>
                <a:srgbClr val="333741"/>
              </a:buClr>
              <a:buSzPts val="900"/>
              <a:buFont typeface="Montserrat"/>
              <a:buChar char="●"/>
            </a:pPr>
            <a:r>
              <a:rPr lang="en" sz="1200">
                <a:solidFill>
                  <a:srgbClr val="1762BB"/>
                </a:solidFill>
                <a:highlight>
                  <a:srgbClr val="F9FBFC"/>
                </a:highlight>
                <a:uFill>
                  <a:noFill/>
                </a:uFill>
                <a:latin typeface="Montserrat"/>
                <a:ea typeface="Montserrat"/>
                <a:cs typeface="Montserrat"/>
                <a:sym typeface="Montserrat"/>
                <a:hlinkClick r:id="rId5">
                  <a:extLst>
                    <a:ext uri="{A12FA001-AC4F-418D-AE19-62706E023703}">
                      <ahyp:hlinkClr xmlns:ahyp="http://schemas.microsoft.com/office/drawing/2018/hyperlinkcolor" val="tx"/>
                    </a:ext>
                  </a:extLst>
                </a:hlinkClick>
              </a:rPr>
              <a:t>BCP 25</a:t>
            </a:r>
            <a:r>
              <a:rPr lang="en" sz="1200">
                <a:solidFill>
                  <a:srgbClr val="333741"/>
                </a:solidFill>
                <a:highlight>
                  <a:srgbClr val="F9FBFC"/>
                </a:highlight>
                <a:latin typeface="Montserrat"/>
                <a:ea typeface="Montserrat"/>
                <a:cs typeface="Montserrat"/>
                <a:sym typeface="Montserrat"/>
              </a:rPr>
              <a:t> (Anti-Harassment Procedures)</a:t>
            </a:r>
            <a:endParaRPr sz="1200">
              <a:solidFill>
                <a:srgbClr val="333741"/>
              </a:solidFill>
              <a:highlight>
                <a:srgbClr val="F9FBFC"/>
              </a:highlight>
              <a:latin typeface="Montserrat"/>
              <a:ea typeface="Montserrat"/>
              <a:cs typeface="Montserrat"/>
              <a:sym typeface="Montserrat"/>
            </a:endParaRPr>
          </a:p>
          <a:p>
            <a:pPr indent="-380990">
              <a:buClr>
                <a:srgbClr val="333741"/>
              </a:buClr>
              <a:buSzPts val="900"/>
              <a:buFont typeface="Montserrat"/>
              <a:buChar char="●"/>
            </a:pPr>
            <a:r>
              <a:rPr lang="en" sz="1200">
                <a:solidFill>
                  <a:srgbClr val="1762BB"/>
                </a:solidFill>
                <a:highlight>
                  <a:srgbClr val="F9FBFC"/>
                </a:highlight>
                <a:uFill>
                  <a:noFill/>
                </a:uFill>
                <a:latin typeface="Montserrat"/>
                <a:ea typeface="Montserrat"/>
                <a:cs typeface="Montserrat"/>
                <a:sym typeface="Montserrat"/>
                <a:hlinkClick r:id="rId6">
                  <a:extLst>
                    <a:ext uri="{A12FA001-AC4F-418D-AE19-62706E023703}">
                      <ahyp:hlinkClr xmlns:ahyp="http://schemas.microsoft.com/office/drawing/2018/hyperlinkcolor" val="tx"/>
                    </a:ext>
                  </a:extLst>
                </a:hlinkClick>
              </a:rPr>
              <a:t>BCP 54</a:t>
            </a:r>
            <a:r>
              <a:rPr lang="en" sz="1200">
                <a:solidFill>
                  <a:srgbClr val="333741"/>
                </a:solidFill>
                <a:highlight>
                  <a:srgbClr val="F9FBFC"/>
                </a:highlight>
                <a:latin typeface="Montserrat"/>
                <a:ea typeface="Montserrat"/>
                <a:cs typeface="Montserrat"/>
                <a:sym typeface="Montserrat"/>
              </a:rPr>
              <a:t> (Code of Conduct)</a:t>
            </a:r>
            <a:endParaRPr sz="1200">
              <a:solidFill>
                <a:srgbClr val="333741"/>
              </a:solidFill>
              <a:highlight>
                <a:srgbClr val="F9FBFC"/>
              </a:highlight>
              <a:latin typeface="Montserrat"/>
              <a:ea typeface="Montserrat"/>
              <a:cs typeface="Montserrat"/>
              <a:sym typeface="Montserrat"/>
            </a:endParaRPr>
          </a:p>
          <a:p>
            <a:pPr indent="-380990">
              <a:buClr>
                <a:srgbClr val="333741"/>
              </a:buClr>
              <a:buSzPts val="900"/>
              <a:buFont typeface="Montserrat"/>
              <a:buChar char="●"/>
            </a:pPr>
            <a:r>
              <a:rPr lang="en" sz="1200">
                <a:solidFill>
                  <a:srgbClr val="1762BB"/>
                </a:solidFill>
                <a:highlight>
                  <a:srgbClr val="F9FBFC"/>
                </a:highlight>
                <a:uFill>
                  <a:noFill/>
                </a:uFill>
                <a:latin typeface="Montserrat"/>
                <a:ea typeface="Montserrat"/>
                <a:cs typeface="Montserrat"/>
                <a:sym typeface="Montserrat"/>
                <a:hlinkClick r:id="rId7">
                  <a:extLst>
                    <a:ext uri="{A12FA001-AC4F-418D-AE19-62706E023703}">
                      <ahyp:hlinkClr xmlns:ahyp="http://schemas.microsoft.com/office/drawing/2018/hyperlinkcolor" val="tx"/>
                    </a:ext>
                  </a:extLst>
                </a:hlinkClick>
              </a:rPr>
              <a:t>BCP 78</a:t>
            </a:r>
            <a:r>
              <a:rPr lang="en" sz="1200">
                <a:solidFill>
                  <a:srgbClr val="333741"/>
                </a:solidFill>
                <a:highlight>
                  <a:srgbClr val="F9FBFC"/>
                </a:highlight>
                <a:latin typeface="Montserrat"/>
                <a:ea typeface="Montserrat"/>
                <a:cs typeface="Montserrat"/>
                <a:sym typeface="Montserrat"/>
              </a:rPr>
              <a:t> (Copyright)</a:t>
            </a:r>
            <a:endParaRPr sz="1200">
              <a:solidFill>
                <a:srgbClr val="333741"/>
              </a:solidFill>
              <a:highlight>
                <a:srgbClr val="F9FBFC"/>
              </a:highlight>
              <a:latin typeface="Montserrat"/>
              <a:ea typeface="Montserrat"/>
              <a:cs typeface="Montserrat"/>
              <a:sym typeface="Montserrat"/>
            </a:endParaRPr>
          </a:p>
          <a:p>
            <a:pPr indent="-380990">
              <a:buClr>
                <a:srgbClr val="333741"/>
              </a:buClr>
              <a:buSzPts val="900"/>
              <a:buFont typeface="Montserrat"/>
              <a:buChar char="●"/>
            </a:pPr>
            <a:r>
              <a:rPr lang="en" sz="1200">
                <a:solidFill>
                  <a:srgbClr val="1762BB"/>
                </a:solidFill>
                <a:highlight>
                  <a:srgbClr val="F9FBFC"/>
                </a:highlight>
                <a:uFill>
                  <a:noFill/>
                </a:uFill>
                <a:latin typeface="Montserrat"/>
                <a:ea typeface="Montserrat"/>
                <a:cs typeface="Montserrat"/>
                <a:sym typeface="Montserrat"/>
                <a:hlinkClick r:id="rId8">
                  <a:extLst>
                    <a:ext uri="{A12FA001-AC4F-418D-AE19-62706E023703}">
                      <ahyp:hlinkClr xmlns:ahyp="http://schemas.microsoft.com/office/drawing/2018/hyperlinkcolor" val="tx"/>
                    </a:ext>
                  </a:extLst>
                </a:hlinkClick>
              </a:rPr>
              <a:t>BCP 79</a:t>
            </a:r>
            <a:r>
              <a:rPr lang="en" sz="1200">
                <a:solidFill>
                  <a:srgbClr val="333741"/>
                </a:solidFill>
                <a:highlight>
                  <a:srgbClr val="F9FBFC"/>
                </a:highlight>
                <a:latin typeface="Montserrat"/>
                <a:ea typeface="Montserrat"/>
                <a:cs typeface="Montserrat"/>
                <a:sym typeface="Montserrat"/>
              </a:rPr>
              <a:t> (Patents, Participation)</a:t>
            </a:r>
            <a:endParaRPr sz="1200">
              <a:solidFill>
                <a:srgbClr val="333741"/>
              </a:solidFill>
              <a:highlight>
                <a:srgbClr val="F9FBFC"/>
              </a:highlight>
              <a:latin typeface="Montserrat"/>
              <a:ea typeface="Montserrat"/>
              <a:cs typeface="Montserrat"/>
              <a:sym typeface="Montserrat"/>
            </a:endParaRPr>
          </a:p>
          <a:p>
            <a:pPr indent="-380990">
              <a:buClr>
                <a:srgbClr val="333741"/>
              </a:buClr>
              <a:buSzPts val="900"/>
              <a:buFont typeface="Montserrat"/>
              <a:buChar char="●"/>
            </a:pPr>
            <a:r>
              <a:rPr lang="en" sz="1200">
                <a:solidFill>
                  <a:srgbClr val="1762BB"/>
                </a:solidFill>
                <a:highlight>
                  <a:srgbClr val="F9FBFC"/>
                </a:highlight>
                <a:uFill>
                  <a:noFill/>
                </a:uFill>
                <a:latin typeface="Montserrat"/>
                <a:ea typeface="Montserrat"/>
                <a:cs typeface="Montserrat"/>
                <a:sym typeface="Montserrat"/>
                <a:hlinkClick r:id="rId9">
                  <a:extLst>
                    <a:ext uri="{A12FA001-AC4F-418D-AE19-62706E023703}">
                      <ahyp:hlinkClr xmlns:ahyp="http://schemas.microsoft.com/office/drawing/2018/hyperlinkcolor" val="tx"/>
                    </a:ext>
                  </a:extLst>
                </a:hlinkClick>
              </a:rPr>
              <a:t>https://www.ietf.org/privacy-policy/</a:t>
            </a:r>
            <a:r>
              <a:rPr lang="en" sz="1200">
                <a:solidFill>
                  <a:srgbClr val="333741"/>
                </a:solidFill>
                <a:highlight>
                  <a:srgbClr val="F9FBFC"/>
                </a:highlight>
                <a:latin typeface="Montserrat"/>
                <a:ea typeface="Montserrat"/>
                <a:cs typeface="Montserrat"/>
                <a:sym typeface="Montserrat"/>
              </a:rPr>
              <a:t> (Privacy Policy)</a:t>
            </a:r>
            <a:endParaRPr sz="1200">
              <a:solidFill>
                <a:srgbClr val="333741"/>
              </a:solidFill>
              <a:highlight>
                <a:srgbClr val="F9FBFC"/>
              </a:highlight>
              <a:latin typeface="Montserrat"/>
              <a:ea typeface="Montserrat"/>
              <a:cs typeface="Montserrat"/>
              <a:sym typeface="Montserrat"/>
            </a:endParaRPr>
          </a:p>
          <a:p>
            <a:pPr marL="0" indent="0">
              <a:spcAft>
                <a:spcPts val="2133"/>
              </a:spcAft>
              <a:buNone/>
            </a:pPr>
            <a:endParaRPr sz="2000"/>
          </a:p>
        </p:txBody>
      </p:sp>
      <p:sp>
        <p:nvSpPr>
          <p:cNvPr id="138" name="Google Shape;138;p26"/>
          <p:cNvSpPr txBox="1">
            <a:spLocks noGrp="1"/>
          </p:cNvSpPr>
          <p:nvPr>
            <p:ph type="sldNum" idx="12"/>
          </p:nvPr>
        </p:nvSpPr>
        <p:spPr>
          <a:xfrm>
            <a:off x="11296611" y="6217623"/>
            <a:ext cx="731600" cy="524800"/>
          </a:xfrm>
          <a:prstGeom prst="rect">
            <a:avLst/>
          </a:prstGeom>
        </p:spPr>
        <p:txBody>
          <a:bodyPr spcFirstLastPara="1" vert="horz" wrap="square" lIns="121900" tIns="121900" rIns="121900" bIns="121900" rtlCol="0" anchor="ctr" anchorCtr="0">
            <a:noAutofit/>
          </a:bodyPr>
          <a:lstStyle/>
          <a:p>
            <a:fld id="{00000000-1234-1234-1234-123412341234}" type="slidenum">
              <a:rPr lang="en"/>
              <a:pPr/>
              <a:t>2</a:t>
            </a:fld>
            <a:endParaRPr/>
          </a:p>
        </p:txBody>
      </p:sp>
    </p:spTree>
    <p:extLst>
      <p:ext uri="{BB962C8B-B14F-4D97-AF65-F5344CB8AC3E}">
        <p14:creationId xmlns:p14="http://schemas.microsoft.com/office/powerpoint/2010/main" val="807954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9BEFC4-1F71-C343-8BB4-1951B5FE5EE8}"/>
              </a:ext>
            </a:extLst>
          </p:cNvPr>
          <p:cNvSpPr>
            <a:spLocks noGrp="1"/>
          </p:cNvSpPr>
          <p:nvPr>
            <p:ph type="title"/>
          </p:nvPr>
        </p:nvSpPr>
        <p:spPr/>
        <p:txBody>
          <a:bodyPr/>
          <a:lstStyle/>
          <a:p>
            <a:r>
              <a:rPr lang="en-AU" dirty="0"/>
              <a:t>DNS and Information Leakage</a:t>
            </a:r>
          </a:p>
        </p:txBody>
      </p:sp>
      <p:sp>
        <p:nvSpPr>
          <p:cNvPr id="3" name="Content Placeholder 2">
            <a:extLst>
              <a:ext uri="{FF2B5EF4-FFF2-40B4-BE49-F238E27FC236}">
                <a16:creationId xmlns:a16="http://schemas.microsoft.com/office/drawing/2014/main" id="{3716800F-CAFE-4E40-B515-2EE63B460CCF}"/>
              </a:ext>
            </a:extLst>
          </p:cNvPr>
          <p:cNvSpPr>
            <a:spLocks noGrp="1"/>
          </p:cNvSpPr>
          <p:nvPr>
            <p:ph idx="1"/>
          </p:nvPr>
        </p:nvSpPr>
        <p:spPr/>
        <p:txBody>
          <a:bodyPr/>
          <a:lstStyle/>
          <a:p>
            <a:r>
              <a:rPr lang="en-AU" dirty="0"/>
              <a:t>Historically, the DNS is not the most secure of protocols</a:t>
            </a:r>
          </a:p>
          <a:p>
            <a:pPr lvl="1"/>
            <a:r>
              <a:rPr lang="en-AU" dirty="0"/>
              <a:t>And while effort is underway to improve this situation in some ways, the DNS is still extremely chatty – promiscuously so!</a:t>
            </a:r>
          </a:p>
          <a:p>
            <a:r>
              <a:rPr lang="en-AU" dirty="0"/>
              <a:t>To what extent do these service records exacerbate these issues by ”informing” the DNS of the end user’s immediate intentions of subsequent service-level activity?</a:t>
            </a:r>
          </a:p>
          <a:p>
            <a:r>
              <a:rPr lang="en-AU" dirty="0"/>
              <a:t>Do we need to undertake more analysis of the issue of the trade offs between adding additional rendezvous attributes to the DNS and the extent to which the DNS leaks even more information as to a user’s immediate intentions to an eavesdropper? </a:t>
            </a:r>
          </a:p>
        </p:txBody>
      </p:sp>
    </p:spTree>
    <p:extLst>
      <p:ext uri="{BB962C8B-B14F-4D97-AF65-F5344CB8AC3E}">
        <p14:creationId xmlns:p14="http://schemas.microsoft.com/office/powerpoint/2010/main" val="9046525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C9825D-919F-C84D-98E1-D500DD70E5F6}"/>
              </a:ext>
            </a:extLst>
          </p:cNvPr>
          <p:cNvSpPr>
            <a:spLocks noGrp="1"/>
          </p:cNvSpPr>
          <p:nvPr>
            <p:ph type="title"/>
          </p:nvPr>
        </p:nvSpPr>
        <p:spPr/>
        <p:txBody>
          <a:bodyPr/>
          <a:lstStyle/>
          <a:p>
            <a:r>
              <a:rPr lang="en-AU" dirty="0"/>
              <a:t>And now…</a:t>
            </a:r>
          </a:p>
        </p:txBody>
      </p:sp>
      <p:sp>
        <p:nvSpPr>
          <p:cNvPr id="3" name="Content Placeholder 2">
            <a:extLst>
              <a:ext uri="{FF2B5EF4-FFF2-40B4-BE49-F238E27FC236}">
                <a16:creationId xmlns:a16="http://schemas.microsoft.com/office/drawing/2014/main" id="{D6E6AA71-B8B5-1B42-B6DA-BFB972F593B8}"/>
              </a:ext>
            </a:extLst>
          </p:cNvPr>
          <p:cNvSpPr>
            <a:spLocks noGrp="1"/>
          </p:cNvSpPr>
          <p:nvPr>
            <p:ph idx="1"/>
          </p:nvPr>
        </p:nvSpPr>
        <p:spPr>
          <a:xfrm>
            <a:off x="691055" y="1773073"/>
            <a:ext cx="10515600" cy="4351338"/>
          </a:xfrm>
        </p:spPr>
        <p:txBody>
          <a:bodyPr/>
          <a:lstStyle/>
          <a:p>
            <a:r>
              <a:rPr lang="en-AU" dirty="0"/>
              <a:t>Over to Wes…</a:t>
            </a:r>
          </a:p>
        </p:txBody>
      </p:sp>
    </p:spTree>
    <p:extLst>
      <p:ext uri="{BB962C8B-B14F-4D97-AF65-F5344CB8AC3E}">
        <p14:creationId xmlns:p14="http://schemas.microsoft.com/office/powerpoint/2010/main" val="31476684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C01D66-20A0-BB49-8128-4C0921DE050C}"/>
              </a:ext>
            </a:extLst>
          </p:cNvPr>
          <p:cNvSpPr>
            <a:spLocks noGrp="1"/>
          </p:cNvSpPr>
          <p:nvPr>
            <p:ph type="title"/>
          </p:nvPr>
        </p:nvSpPr>
        <p:spPr/>
        <p:txBody>
          <a:bodyPr/>
          <a:lstStyle/>
          <a:p>
            <a:r>
              <a:rPr lang="en-AU" dirty="0"/>
              <a:t>What’s in a Name?</a:t>
            </a:r>
          </a:p>
        </p:txBody>
      </p:sp>
      <p:sp>
        <p:nvSpPr>
          <p:cNvPr id="3" name="Content Placeholder 2">
            <a:extLst>
              <a:ext uri="{FF2B5EF4-FFF2-40B4-BE49-F238E27FC236}">
                <a16:creationId xmlns:a16="http://schemas.microsoft.com/office/drawing/2014/main" id="{A78CC44F-96AD-1043-89F4-9F470058A7B2}"/>
              </a:ext>
            </a:extLst>
          </p:cNvPr>
          <p:cNvSpPr>
            <a:spLocks noGrp="1"/>
          </p:cNvSpPr>
          <p:nvPr>
            <p:ph idx="1"/>
          </p:nvPr>
        </p:nvSpPr>
        <p:spPr/>
        <p:txBody>
          <a:bodyPr>
            <a:normAutofit/>
          </a:bodyPr>
          <a:lstStyle/>
          <a:p>
            <a:pPr marL="0" indent="0">
              <a:buNone/>
            </a:pPr>
            <a:r>
              <a:rPr lang="en-AU" dirty="0"/>
              <a:t>In a network that uses destination-based packet forwarding, a “name” is a human-use alias for an endpoint destination</a:t>
            </a:r>
          </a:p>
          <a:p>
            <a:pPr lvl="1"/>
            <a:r>
              <a:rPr lang="en-AU" dirty="0"/>
              <a:t>An endpoint destination is an IP address used by the network to relay a packet onto its intended destination</a:t>
            </a:r>
          </a:p>
          <a:p>
            <a:pPr lvl="1"/>
            <a:r>
              <a:rPr lang="en-AU" dirty="0"/>
              <a:t>Multiple services on a host are implicitly disambiguated by using Transport Protocol Port addresses – the name itself is the name of the platform, not the name of a particular service</a:t>
            </a:r>
          </a:p>
          <a:p>
            <a:pPr lvl="1"/>
            <a:r>
              <a:rPr lang="en-AU" dirty="0"/>
              <a:t>Names were useful to the client (not necessarily to the host named by the client)</a:t>
            </a:r>
          </a:p>
        </p:txBody>
      </p:sp>
    </p:spTree>
    <p:extLst>
      <p:ext uri="{BB962C8B-B14F-4D97-AF65-F5344CB8AC3E}">
        <p14:creationId xmlns:p14="http://schemas.microsoft.com/office/powerpoint/2010/main" val="26075303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C01D66-20A0-BB49-8128-4C0921DE050C}"/>
              </a:ext>
            </a:extLst>
          </p:cNvPr>
          <p:cNvSpPr>
            <a:spLocks noGrp="1"/>
          </p:cNvSpPr>
          <p:nvPr>
            <p:ph type="title"/>
          </p:nvPr>
        </p:nvSpPr>
        <p:spPr/>
        <p:txBody>
          <a:bodyPr/>
          <a:lstStyle/>
          <a:p>
            <a:r>
              <a:rPr lang="en-AU" dirty="0"/>
              <a:t>What’s in a Name?</a:t>
            </a:r>
          </a:p>
        </p:txBody>
      </p:sp>
      <p:sp>
        <p:nvSpPr>
          <p:cNvPr id="3" name="Content Placeholder 2">
            <a:extLst>
              <a:ext uri="{FF2B5EF4-FFF2-40B4-BE49-F238E27FC236}">
                <a16:creationId xmlns:a16="http://schemas.microsoft.com/office/drawing/2014/main" id="{A78CC44F-96AD-1043-89F4-9F470058A7B2}"/>
              </a:ext>
            </a:extLst>
          </p:cNvPr>
          <p:cNvSpPr>
            <a:spLocks noGrp="1"/>
          </p:cNvSpPr>
          <p:nvPr>
            <p:ph idx="1"/>
          </p:nvPr>
        </p:nvSpPr>
        <p:spPr/>
        <p:txBody>
          <a:bodyPr>
            <a:normAutofit/>
          </a:bodyPr>
          <a:lstStyle/>
          <a:p>
            <a:pPr marL="0" indent="0">
              <a:buNone/>
            </a:pPr>
            <a:r>
              <a:rPr lang="en-AU" dirty="0"/>
              <a:t>Human-use names were intended to be constant across protocol families for a single host</a:t>
            </a:r>
          </a:p>
          <a:p>
            <a:pPr lvl="1"/>
            <a:r>
              <a:rPr lang="en-AU" dirty="0"/>
              <a:t>Host Name conventions became a Lowest Common  Denominator issue of matching various protocol-specific and application-specific limitations</a:t>
            </a:r>
          </a:p>
          <a:p>
            <a:pPr lvl="1"/>
            <a:r>
              <a:rPr lang="en-AU" dirty="0"/>
              <a:t>Hence the subtle distinctions between host name and DNS labels</a:t>
            </a:r>
          </a:p>
          <a:p>
            <a:pPr lvl="2"/>
            <a:r>
              <a:rPr lang="en-AU" dirty="0"/>
              <a:t>Which Jo</a:t>
            </a:r>
            <a:r>
              <a:rPr lang="en" dirty="0" err="1">
                <a:solidFill>
                  <a:srgbClr val="666666"/>
                </a:solidFill>
                <a:latin typeface="Roboto"/>
                <a:ea typeface="Roboto"/>
                <a:cs typeface="Roboto"/>
                <a:sym typeface="Roboto"/>
              </a:rPr>
              <a:t>ã</a:t>
            </a:r>
            <a:r>
              <a:rPr lang="en-AU" dirty="0"/>
              <a:t>o will explore in detail later on…</a:t>
            </a:r>
          </a:p>
        </p:txBody>
      </p:sp>
    </p:spTree>
    <p:extLst>
      <p:ext uri="{BB962C8B-B14F-4D97-AF65-F5344CB8AC3E}">
        <p14:creationId xmlns:p14="http://schemas.microsoft.com/office/powerpoint/2010/main" val="32992527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10ABC8-94A1-594D-8C7F-C56B25125F1F}"/>
              </a:ext>
            </a:extLst>
          </p:cNvPr>
          <p:cNvSpPr>
            <a:spLocks noGrp="1"/>
          </p:cNvSpPr>
          <p:nvPr>
            <p:ph type="title"/>
          </p:nvPr>
        </p:nvSpPr>
        <p:spPr/>
        <p:txBody>
          <a:bodyPr/>
          <a:lstStyle/>
          <a:p>
            <a:r>
              <a:rPr lang="en-AU" dirty="0"/>
              <a:t>DNS Resource Records</a:t>
            </a:r>
          </a:p>
        </p:txBody>
      </p:sp>
      <p:sp>
        <p:nvSpPr>
          <p:cNvPr id="3" name="Content Placeholder 2">
            <a:extLst>
              <a:ext uri="{FF2B5EF4-FFF2-40B4-BE49-F238E27FC236}">
                <a16:creationId xmlns:a16="http://schemas.microsoft.com/office/drawing/2014/main" id="{F704D4A6-A0C1-5E44-AE61-0564960EAACA}"/>
              </a:ext>
            </a:extLst>
          </p:cNvPr>
          <p:cNvSpPr>
            <a:spLocks noGrp="1"/>
          </p:cNvSpPr>
          <p:nvPr>
            <p:ph idx="1"/>
          </p:nvPr>
        </p:nvSpPr>
        <p:spPr/>
        <p:txBody>
          <a:bodyPr>
            <a:normAutofit fontScale="92500" lnSpcReduction="20000"/>
          </a:bodyPr>
          <a:lstStyle/>
          <a:p>
            <a:pPr marL="0" indent="0">
              <a:buNone/>
            </a:pPr>
            <a:r>
              <a:rPr lang="en-AU" dirty="0"/>
              <a:t>Original name model was based on HOSTS.TXT model</a:t>
            </a:r>
          </a:p>
          <a:p>
            <a:pPr lvl="1"/>
            <a:r>
              <a:rPr lang="en-AU" dirty="0"/>
              <a:t>Simple Name to IP address mapping</a:t>
            </a:r>
          </a:p>
          <a:p>
            <a:pPr lvl="1"/>
            <a:r>
              <a:rPr lang="en-AU" dirty="0"/>
              <a:t>Match the name to 1 or more entries in the file</a:t>
            </a:r>
          </a:p>
          <a:p>
            <a:pPr lvl="1"/>
            <a:r>
              <a:rPr lang="en-AU" dirty="0"/>
              <a:t>Return one of more IP addresses listed in these matched entries</a:t>
            </a:r>
          </a:p>
          <a:p>
            <a:pPr lvl="1"/>
            <a:r>
              <a:rPr lang="en-AU" dirty="0"/>
              <a:t>The “resource” here is the IP address in the hosts file</a:t>
            </a:r>
          </a:p>
          <a:p>
            <a:pPr marL="0" indent="0">
              <a:buNone/>
            </a:pPr>
            <a:r>
              <a:rPr lang="en-AU" dirty="0"/>
              <a:t>This is a client-centric name alias model</a:t>
            </a:r>
          </a:p>
          <a:p>
            <a:pPr lvl="1"/>
            <a:r>
              <a:rPr lang="en-AU" dirty="0"/>
              <a:t>Different hosts could use different HOSTS.TXT files without fundamental damage</a:t>
            </a:r>
          </a:p>
          <a:p>
            <a:pPr marL="0" indent="0">
              <a:buNone/>
            </a:pPr>
            <a:r>
              <a:rPr lang="en-AU" dirty="0"/>
              <a:t>The DNS shifted this replicated file into a distributed database</a:t>
            </a:r>
          </a:p>
          <a:p>
            <a:pPr lvl="1"/>
            <a:r>
              <a:rPr lang="en-AU" dirty="0"/>
              <a:t>This created a publisher-centric model of names and resources </a:t>
            </a:r>
          </a:p>
          <a:p>
            <a:pPr marL="0" indent="0">
              <a:buNone/>
            </a:pPr>
            <a:r>
              <a:rPr lang="en-AU" dirty="0"/>
              <a:t>A structured name space and a distributed database created a requirement for additional “meta” records</a:t>
            </a:r>
          </a:p>
          <a:p>
            <a:pPr lvl="1"/>
            <a:r>
              <a:rPr lang="en-AU" dirty="0"/>
              <a:t>SOA records to control common zone behaviours</a:t>
            </a:r>
          </a:p>
          <a:p>
            <a:pPr lvl="1"/>
            <a:r>
              <a:rPr lang="en-AU" dirty="0"/>
              <a:t>NS records to control navigation through the distributed database to resolve names</a:t>
            </a:r>
          </a:p>
          <a:p>
            <a:pPr lvl="2"/>
            <a:endParaRPr lang="en-AU" dirty="0"/>
          </a:p>
        </p:txBody>
      </p:sp>
    </p:spTree>
    <p:extLst>
      <p:ext uri="{BB962C8B-B14F-4D97-AF65-F5344CB8AC3E}">
        <p14:creationId xmlns:p14="http://schemas.microsoft.com/office/powerpoint/2010/main" val="13570049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DBC422-C557-CA4A-8F1B-3FF8FDF1481C}"/>
              </a:ext>
            </a:extLst>
          </p:cNvPr>
          <p:cNvSpPr>
            <a:spLocks noGrp="1"/>
          </p:cNvSpPr>
          <p:nvPr>
            <p:ph type="title"/>
          </p:nvPr>
        </p:nvSpPr>
        <p:spPr/>
        <p:txBody>
          <a:bodyPr/>
          <a:lstStyle/>
          <a:p>
            <a:r>
              <a:rPr lang="en-AU" dirty="0"/>
              <a:t>Service Names</a:t>
            </a:r>
          </a:p>
        </p:txBody>
      </p:sp>
      <p:sp>
        <p:nvSpPr>
          <p:cNvPr id="3" name="Content Placeholder 2">
            <a:extLst>
              <a:ext uri="{FF2B5EF4-FFF2-40B4-BE49-F238E27FC236}">
                <a16:creationId xmlns:a16="http://schemas.microsoft.com/office/drawing/2014/main" id="{31639ABA-54F6-504C-AB02-5E67E38CCF9E}"/>
              </a:ext>
            </a:extLst>
          </p:cNvPr>
          <p:cNvSpPr>
            <a:spLocks noGrp="1"/>
          </p:cNvSpPr>
          <p:nvPr>
            <p:ph idx="1"/>
          </p:nvPr>
        </p:nvSpPr>
        <p:spPr/>
        <p:txBody>
          <a:bodyPr>
            <a:normAutofit lnSpcReduction="10000"/>
          </a:bodyPr>
          <a:lstStyle/>
          <a:p>
            <a:pPr marL="0" indent="0">
              <a:buNone/>
            </a:pPr>
            <a:r>
              <a:rPr lang="en-AU" dirty="0"/>
              <a:t>Then we added service names to host names</a:t>
            </a:r>
          </a:p>
          <a:p>
            <a:pPr marL="457200" lvl="1" indent="0">
              <a:buNone/>
            </a:pPr>
            <a:r>
              <a:rPr lang="en-AU" dirty="0"/>
              <a:t>It became common practice to use a label prefix to denote the service:</a:t>
            </a:r>
          </a:p>
          <a:p>
            <a:pPr lvl="2"/>
            <a:r>
              <a:rPr lang="en-AU" dirty="0">
                <a:hlinkClick r:id="rId2"/>
              </a:rPr>
              <a:t>www.example.com</a:t>
            </a:r>
            <a:r>
              <a:rPr lang="en-AU" dirty="0"/>
              <a:t> for port 80 HTTP service</a:t>
            </a:r>
          </a:p>
          <a:p>
            <a:pPr lvl="2"/>
            <a:r>
              <a:rPr lang="en-AU" dirty="0">
                <a:hlinkClick r:id="rId3"/>
              </a:rPr>
              <a:t>ftp.example.com</a:t>
            </a:r>
            <a:r>
              <a:rPr lang="en-AU" dirty="0"/>
              <a:t> for port 21 ftp service</a:t>
            </a:r>
          </a:p>
          <a:p>
            <a:pPr marL="0" indent="0">
              <a:buNone/>
            </a:pPr>
            <a:r>
              <a:rPr lang="en-AU" dirty="0"/>
              <a:t>This enabled a set of hosts to be used to support the set of services located behind a common host name in a manner that was specific to the service, not the host</a:t>
            </a:r>
          </a:p>
          <a:p>
            <a:pPr marL="0" indent="0">
              <a:buNone/>
            </a:pPr>
            <a:r>
              <a:rPr lang="en-AU" dirty="0"/>
              <a:t>It was a small step to then include the service name into the application-level protocol exchange so that a named host could provide services to multiple named services:</a:t>
            </a:r>
          </a:p>
          <a:p>
            <a:pPr lvl="1"/>
            <a:r>
              <a:rPr lang="en-AU" dirty="0"/>
              <a:t>Secondary MX server records for a named mail destination domain</a:t>
            </a:r>
          </a:p>
        </p:txBody>
      </p:sp>
      <p:sp>
        <p:nvSpPr>
          <p:cNvPr id="4" name="TextBox 3">
            <a:extLst>
              <a:ext uri="{FF2B5EF4-FFF2-40B4-BE49-F238E27FC236}">
                <a16:creationId xmlns:a16="http://schemas.microsoft.com/office/drawing/2014/main" id="{56C58DA1-662E-0545-8C7F-C7E114B9459C}"/>
              </a:ext>
            </a:extLst>
          </p:cNvPr>
          <p:cNvSpPr txBox="1"/>
          <p:nvPr/>
        </p:nvSpPr>
        <p:spPr>
          <a:xfrm>
            <a:off x="578069" y="6074979"/>
            <a:ext cx="4051109" cy="523220"/>
          </a:xfrm>
          <a:prstGeom prst="rect">
            <a:avLst/>
          </a:prstGeom>
          <a:noFill/>
        </p:spPr>
        <p:txBody>
          <a:bodyPr wrap="none" rtlCol="0">
            <a:spAutoFit/>
          </a:bodyPr>
          <a:lstStyle/>
          <a:p>
            <a:r>
              <a:rPr lang="en-AU" sz="1400" dirty="0" err="1">
                <a:latin typeface="Courier" pitchFamily="2" charset="0"/>
              </a:rPr>
              <a:t>foo.example.com</a:t>
            </a:r>
            <a:r>
              <a:rPr lang="en-AU" sz="1400" dirty="0">
                <a:latin typeface="Courier" pitchFamily="2" charset="0"/>
              </a:rPr>
              <a:t> MX 5 </a:t>
            </a:r>
            <a:r>
              <a:rPr lang="en-AU" sz="1400" dirty="0" err="1">
                <a:latin typeface="Courier" pitchFamily="2" charset="0"/>
              </a:rPr>
              <a:t>bar.example.com</a:t>
            </a:r>
            <a:endParaRPr lang="en-AU" sz="1400" dirty="0">
              <a:latin typeface="Courier" pitchFamily="2" charset="0"/>
            </a:endParaRPr>
          </a:p>
          <a:p>
            <a:r>
              <a:rPr lang="en-AU" sz="1400" dirty="0" err="1">
                <a:latin typeface="Courier" pitchFamily="2" charset="0"/>
              </a:rPr>
              <a:t>bar.example.com</a:t>
            </a:r>
            <a:r>
              <a:rPr lang="en-AU" sz="1400" dirty="0">
                <a:latin typeface="Courier" pitchFamily="2" charset="0"/>
              </a:rPr>
              <a:t> IN A 192.0.2.0</a:t>
            </a:r>
          </a:p>
        </p:txBody>
      </p:sp>
      <p:sp>
        <p:nvSpPr>
          <p:cNvPr id="5" name="TextBox 4">
            <a:extLst>
              <a:ext uri="{FF2B5EF4-FFF2-40B4-BE49-F238E27FC236}">
                <a16:creationId xmlns:a16="http://schemas.microsoft.com/office/drawing/2014/main" id="{6816C90A-8634-F044-813F-729D21A72C1E}"/>
              </a:ext>
            </a:extLst>
          </p:cNvPr>
          <p:cNvSpPr txBox="1"/>
          <p:nvPr/>
        </p:nvSpPr>
        <p:spPr>
          <a:xfrm>
            <a:off x="5454869" y="6123543"/>
            <a:ext cx="6521337" cy="307777"/>
          </a:xfrm>
          <a:prstGeom prst="rect">
            <a:avLst/>
          </a:prstGeom>
          <a:noFill/>
        </p:spPr>
        <p:txBody>
          <a:bodyPr wrap="none" rtlCol="0">
            <a:spAutoFit/>
          </a:bodyPr>
          <a:lstStyle/>
          <a:p>
            <a:r>
              <a:rPr lang="en-AU" sz="1400" dirty="0">
                <a:latin typeface="Courier" pitchFamily="2" charset="0"/>
              </a:rPr>
              <a:t>“Hi 192.0.2.0, I want to send mail to </a:t>
            </a:r>
            <a:r>
              <a:rPr lang="en-AU" sz="1400" dirty="0" err="1">
                <a:latin typeface="Courier" pitchFamily="2" charset="0"/>
              </a:rPr>
              <a:t>user@foo.example.com</a:t>
            </a:r>
            <a:r>
              <a:rPr lang="en-AU" sz="1400" dirty="0">
                <a:latin typeface="Courier" pitchFamily="2" charset="0"/>
              </a:rPr>
              <a:t>”</a:t>
            </a:r>
          </a:p>
        </p:txBody>
      </p:sp>
      <p:sp>
        <p:nvSpPr>
          <p:cNvPr id="6" name="Right Arrow 5">
            <a:extLst>
              <a:ext uri="{FF2B5EF4-FFF2-40B4-BE49-F238E27FC236}">
                <a16:creationId xmlns:a16="http://schemas.microsoft.com/office/drawing/2014/main" id="{5DBFCD25-29A1-B74D-AFFE-111B25EC825B}"/>
              </a:ext>
            </a:extLst>
          </p:cNvPr>
          <p:cNvSpPr/>
          <p:nvPr/>
        </p:nvSpPr>
        <p:spPr>
          <a:xfrm>
            <a:off x="4702750" y="6175814"/>
            <a:ext cx="678546" cy="17761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26925304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B2AE5D-F702-0142-A43D-B2BC2B6DF7D5}"/>
              </a:ext>
            </a:extLst>
          </p:cNvPr>
          <p:cNvSpPr>
            <a:spLocks noGrp="1"/>
          </p:cNvSpPr>
          <p:nvPr>
            <p:ph type="title"/>
          </p:nvPr>
        </p:nvSpPr>
        <p:spPr/>
        <p:txBody>
          <a:bodyPr/>
          <a:lstStyle/>
          <a:p>
            <a:r>
              <a:rPr lang="en-AU" dirty="0"/>
              <a:t>Service Names</a:t>
            </a:r>
          </a:p>
        </p:txBody>
      </p:sp>
      <p:sp>
        <p:nvSpPr>
          <p:cNvPr id="3" name="Content Placeholder 2">
            <a:extLst>
              <a:ext uri="{FF2B5EF4-FFF2-40B4-BE49-F238E27FC236}">
                <a16:creationId xmlns:a16="http://schemas.microsoft.com/office/drawing/2014/main" id="{3D966257-676E-2A47-9CFE-1083BC9D7D8C}"/>
              </a:ext>
            </a:extLst>
          </p:cNvPr>
          <p:cNvSpPr>
            <a:spLocks noGrp="1"/>
          </p:cNvSpPr>
          <p:nvPr>
            <p:ph idx="1"/>
          </p:nvPr>
        </p:nvSpPr>
        <p:spPr/>
        <p:txBody>
          <a:bodyPr>
            <a:normAutofit fontScale="92500" lnSpcReduction="10000"/>
          </a:bodyPr>
          <a:lstStyle/>
          <a:p>
            <a:pPr marL="0" indent="0">
              <a:buNone/>
            </a:pPr>
            <a:r>
              <a:rPr lang="en-AU" dirty="0"/>
              <a:t>Service Names become an abstraction </a:t>
            </a:r>
            <a:r>
              <a:rPr lang="en-AU" b="1" dirty="0"/>
              <a:t>used by application protocols</a:t>
            </a:r>
            <a:r>
              <a:rPr lang="en-AU" dirty="0"/>
              <a:t> to allow orchestration of multiple servers to provide a named service to clients</a:t>
            </a:r>
          </a:p>
          <a:p>
            <a:pPr lvl="1"/>
            <a:r>
              <a:rPr lang="en-AU" dirty="0"/>
              <a:t>These points of service delivery may not be visible to users, and need not necessarily be names within a domain of human-friendly use</a:t>
            </a:r>
          </a:p>
          <a:p>
            <a:r>
              <a:rPr lang="en-AU" dirty="0"/>
              <a:t>Some service names are loaded into the DNS itself through resource records</a:t>
            </a:r>
          </a:p>
          <a:p>
            <a:pPr lvl="1"/>
            <a:r>
              <a:rPr lang="en-AU" dirty="0"/>
              <a:t>Such as NS and MX RRs</a:t>
            </a:r>
          </a:p>
          <a:p>
            <a:r>
              <a:rPr lang="en-AU" dirty="0"/>
              <a:t>Others are established through explicit alias records</a:t>
            </a:r>
          </a:p>
          <a:p>
            <a:pPr lvl="1"/>
            <a:r>
              <a:rPr lang="en-AU" dirty="0"/>
              <a:t>CNAME RRs</a:t>
            </a:r>
          </a:p>
          <a:p>
            <a:r>
              <a:rPr lang="en-AU" dirty="0"/>
              <a:t>Others are implicit</a:t>
            </a:r>
          </a:p>
          <a:p>
            <a:pPr lvl="1"/>
            <a:r>
              <a:rPr lang="en-AU" dirty="0"/>
              <a:t>Using the A/AAAA records of the service delivery host against the service name</a:t>
            </a:r>
          </a:p>
        </p:txBody>
      </p:sp>
    </p:spTree>
    <p:extLst>
      <p:ext uri="{BB962C8B-B14F-4D97-AF65-F5344CB8AC3E}">
        <p14:creationId xmlns:p14="http://schemas.microsoft.com/office/powerpoint/2010/main" val="32278093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8A645A-9382-D840-AD0B-03489A208A5F}"/>
              </a:ext>
            </a:extLst>
          </p:cNvPr>
          <p:cNvSpPr>
            <a:spLocks noGrp="1"/>
          </p:cNvSpPr>
          <p:nvPr>
            <p:ph type="title"/>
          </p:nvPr>
        </p:nvSpPr>
        <p:spPr/>
        <p:txBody>
          <a:bodyPr/>
          <a:lstStyle/>
          <a:p>
            <a:r>
              <a:rPr lang="en-AU" dirty="0"/>
              <a:t>What’s a Name?</a:t>
            </a:r>
          </a:p>
        </p:txBody>
      </p:sp>
      <p:sp>
        <p:nvSpPr>
          <p:cNvPr id="3" name="Content Placeholder 2">
            <a:extLst>
              <a:ext uri="{FF2B5EF4-FFF2-40B4-BE49-F238E27FC236}">
                <a16:creationId xmlns:a16="http://schemas.microsoft.com/office/drawing/2014/main" id="{D1E4C5F9-C76B-D04F-B687-741DBFE0467C}"/>
              </a:ext>
            </a:extLst>
          </p:cNvPr>
          <p:cNvSpPr>
            <a:spLocks noGrp="1"/>
          </p:cNvSpPr>
          <p:nvPr>
            <p:ph idx="1"/>
          </p:nvPr>
        </p:nvSpPr>
        <p:spPr/>
        <p:txBody>
          <a:bodyPr/>
          <a:lstStyle/>
          <a:p>
            <a:pPr>
              <a:buFont typeface="Wingdings" pitchFamily="2" charset="2"/>
              <a:buChar char="q"/>
            </a:pPr>
            <a:r>
              <a:rPr lang="en-AU" dirty="0"/>
              <a:t>A long-held universally visible stable service point identifier suitable for human use</a:t>
            </a:r>
          </a:p>
          <a:p>
            <a:pPr>
              <a:buFont typeface="Wingdings" pitchFamily="2" charset="2"/>
              <a:buChar char="q"/>
            </a:pPr>
            <a:r>
              <a:rPr lang="en-AU" dirty="0"/>
              <a:t>A transient label used by applications to resolve temporal rendezvous requirements </a:t>
            </a:r>
          </a:p>
          <a:p>
            <a:pPr>
              <a:buFont typeface="Wingdings" pitchFamily="2" charset="2"/>
              <a:buChar char="q"/>
            </a:pPr>
            <a:r>
              <a:rPr lang="en-AU" dirty="0"/>
              <a:t>A bridging point to glue together the DNS database</a:t>
            </a:r>
          </a:p>
          <a:p>
            <a:pPr>
              <a:buFont typeface="Wingdings" pitchFamily="2" charset="2"/>
              <a:buChar char="q"/>
            </a:pPr>
            <a:r>
              <a:rPr lang="en-AU" dirty="0"/>
              <a:t>A fragment of code (query) sent to a code interpreter (server)</a:t>
            </a:r>
          </a:p>
          <a:p>
            <a:endParaRPr lang="en-AU" dirty="0"/>
          </a:p>
          <a:p>
            <a:pPr marL="0" indent="0">
              <a:buNone/>
            </a:pPr>
            <a:r>
              <a:rPr lang="en-AU" dirty="0"/>
              <a:t>Or: All the above and more!</a:t>
            </a:r>
          </a:p>
        </p:txBody>
      </p:sp>
    </p:spTree>
    <p:extLst>
      <p:ext uri="{BB962C8B-B14F-4D97-AF65-F5344CB8AC3E}">
        <p14:creationId xmlns:p14="http://schemas.microsoft.com/office/powerpoint/2010/main" val="27082222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1080A5-F921-B04D-BDA7-6A8D3ACD84FF}"/>
              </a:ext>
            </a:extLst>
          </p:cNvPr>
          <p:cNvSpPr>
            <a:spLocks noGrp="1"/>
          </p:cNvSpPr>
          <p:nvPr>
            <p:ph type="title"/>
          </p:nvPr>
        </p:nvSpPr>
        <p:spPr/>
        <p:txBody>
          <a:bodyPr/>
          <a:lstStyle/>
          <a:p>
            <a:r>
              <a:rPr lang="en-AU" dirty="0"/>
              <a:t>Service Identification</a:t>
            </a:r>
          </a:p>
        </p:txBody>
      </p:sp>
      <p:sp>
        <p:nvSpPr>
          <p:cNvPr id="3" name="Content Placeholder 2">
            <a:extLst>
              <a:ext uri="{FF2B5EF4-FFF2-40B4-BE49-F238E27FC236}">
                <a16:creationId xmlns:a16="http://schemas.microsoft.com/office/drawing/2014/main" id="{254B2D75-3762-8141-85CF-68985A92A03A}"/>
              </a:ext>
            </a:extLst>
          </p:cNvPr>
          <p:cNvSpPr>
            <a:spLocks noGrp="1"/>
          </p:cNvSpPr>
          <p:nvPr>
            <p:ph idx="1"/>
          </p:nvPr>
        </p:nvSpPr>
        <p:spPr/>
        <p:txBody>
          <a:bodyPr/>
          <a:lstStyle/>
          <a:p>
            <a:r>
              <a:rPr lang="en-AU" dirty="0"/>
              <a:t>There are now multiple ways in the DNS to associate a service provider with a service</a:t>
            </a:r>
          </a:p>
          <a:p>
            <a:r>
              <a:rPr lang="en-AU" dirty="0"/>
              <a:t>Each DNS rendezvous mechanism we invent proposes a generic mechanism that can be used by any application </a:t>
            </a:r>
          </a:p>
          <a:p>
            <a:r>
              <a:rPr lang="en-AU" dirty="0"/>
              <a:t>But each application appears to use  a unique specific DNS solution!</a:t>
            </a:r>
          </a:p>
          <a:p>
            <a:pPr lvl="1"/>
            <a:r>
              <a:rPr lang="en-AU" dirty="0"/>
              <a:t>Place information in the value part of the key/value store</a:t>
            </a:r>
          </a:p>
          <a:p>
            <a:pPr lvl="1"/>
            <a:r>
              <a:rPr lang="en-AU" dirty="0"/>
              <a:t>Map the query name to a different query name</a:t>
            </a:r>
          </a:p>
          <a:p>
            <a:pPr lvl="1"/>
            <a:r>
              <a:rPr lang="en-AU" dirty="0"/>
              <a:t>Modify the Query Type to have application specific data </a:t>
            </a:r>
          </a:p>
        </p:txBody>
      </p:sp>
    </p:spTree>
    <p:extLst>
      <p:ext uri="{BB962C8B-B14F-4D97-AF65-F5344CB8AC3E}">
        <p14:creationId xmlns:p14="http://schemas.microsoft.com/office/powerpoint/2010/main" val="29146943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4993</TotalTime>
  <Words>1991</Words>
  <Application>Microsoft Macintosh PowerPoint</Application>
  <PresentationFormat>Widescreen</PresentationFormat>
  <Paragraphs>170</Paragraphs>
  <Slides>21</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21</vt:i4>
      </vt:variant>
    </vt:vector>
  </HeadingPairs>
  <TitlesOfParts>
    <vt:vector size="29" baseType="lpstr">
      <vt:lpstr>Arial</vt:lpstr>
      <vt:lpstr>Calibri</vt:lpstr>
      <vt:lpstr>Calibri Light</vt:lpstr>
      <vt:lpstr>Courier</vt:lpstr>
      <vt:lpstr>Montserrat</vt:lpstr>
      <vt:lpstr>Roboto</vt:lpstr>
      <vt:lpstr>Wingdings</vt:lpstr>
      <vt:lpstr>Office Theme</vt:lpstr>
      <vt:lpstr>DNS Deeper Dive: Loosely Coherent... and Loosely Defined...</vt:lpstr>
      <vt:lpstr>Note Well</vt:lpstr>
      <vt:lpstr>What’s in a Name?</vt:lpstr>
      <vt:lpstr>What’s in a Name?</vt:lpstr>
      <vt:lpstr>DNS Resource Records</vt:lpstr>
      <vt:lpstr>Service Names</vt:lpstr>
      <vt:lpstr>Service Names</vt:lpstr>
      <vt:lpstr>What’s a Name?</vt:lpstr>
      <vt:lpstr>Service Identification</vt:lpstr>
      <vt:lpstr>TXT Records</vt:lpstr>
      <vt:lpstr>SPF Records</vt:lpstr>
      <vt:lpstr>MX Records</vt:lpstr>
      <vt:lpstr>CNAME and DNAME Records</vt:lpstr>
      <vt:lpstr>CNAME and DNAME loops</vt:lpstr>
      <vt:lpstr>NAPTR</vt:lpstr>
      <vt:lpstr>Black Holes and Loops</vt:lpstr>
      <vt:lpstr>SRV</vt:lpstr>
      <vt:lpstr>SVCB</vt:lpstr>
      <vt:lpstr>HTTPSSVC</vt:lpstr>
      <vt:lpstr>DNS and Information Leakage</vt:lpstr>
      <vt:lpstr>And now…</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Geoff Huston</dc:creator>
  <cp:lastModifiedBy>Geoff Huston</cp:lastModifiedBy>
  <cp:revision>59</cp:revision>
  <dcterms:created xsi:type="dcterms:W3CDTF">2021-02-07T22:55:19Z</dcterms:created>
  <dcterms:modified xsi:type="dcterms:W3CDTF">2021-03-02T03:40:42Z</dcterms:modified>
</cp:coreProperties>
</file>