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78" r:id="rId4"/>
    <p:sldId id="272" r:id="rId5"/>
    <p:sldId id="273" r:id="rId6"/>
    <p:sldId id="275" r:id="rId7"/>
    <p:sldId id="276" r:id="rId8"/>
    <p:sldId id="259" r:id="rId9"/>
    <p:sldId id="261" r:id="rId10"/>
    <p:sldId id="269" r:id="rId11"/>
    <p:sldId id="270" r:id="rId12"/>
    <p:sldId id="271" r:id="rId13"/>
    <p:sldId id="262" r:id="rId14"/>
    <p:sldId id="280" r:id="rId15"/>
    <p:sldId id="264" r:id="rId16"/>
    <p:sldId id="265" r:id="rId17"/>
    <p:sldId id="266" r:id="rId18"/>
    <p:sldId id="267" r:id="rId19"/>
    <p:sldId id="268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6"/>
    <p:restoredTop sz="94647"/>
  </p:normalViewPr>
  <p:slideViewPr>
    <p:cSldViewPr snapToGrid="0" snapToObjects="1">
      <p:cViewPr varScale="1">
        <p:scale>
          <a:sx n="116" d="100"/>
          <a:sy n="116" d="100"/>
        </p:scale>
        <p:origin x="192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63C1-015B-1347-BEBD-3135EB34B609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8D67-254C-A740-BFF6-95100130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270" y="1019493"/>
            <a:ext cx="9144000" cy="2387600"/>
          </a:xfrm>
        </p:spPr>
        <p:txBody>
          <a:bodyPr/>
          <a:lstStyle/>
          <a:p>
            <a:r>
              <a:rPr lang="en-US" dirty="0" smtClean="0"/>
              <a:t>Measuring KSK Roll Readiness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240" y="432212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Geoff Huston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APNIC Labs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did we see at </a:t>
            </a:r>
            <a:r>
              <a:rPr lang="en-AU" dirty="0" smtClean="0"/>
              <a:t>(some) roots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49" y="1927701"/>
            <a:ext cx="5290131" cy="390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1" y="1661854"/>
            <a:ext cx="5781039" cy="412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149" y="6042392"/>
            <a:ext cx="1103859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Duane </a:t>
            </a:r>
            <a:r>
              <a:rPr lang="en-AU" sz="1600" dirty="0" err="1"/>
              <a:t>Wessels</a:t>
            </a:r>
            <a:r>
              <a:rPr lang="en-AU" sz="1600" dirty="0"/>
              <a:t> VeriSign RFC 8145 </a:t>
            </a:r>
            <a:r>
              <a:rPr lang="en-AU" sz="1600" dirty="0" err="1"/>
              <a:t>Signaling</a:t>
            </a:r>
            <a:r>
              <a:rPr lang="en-AU" sz="1600" dirty="0"/>
              <a:t> Trust Anchor Knowledge In DNS Security </a:t>
            </a:r>
            <a:r>
              <a:rPr lang="en-AU" sz="1600" dirty="0" smtClean="0"/>
              <a:t>Extensions</a:t>
            </a:r>
          </a:p>
          <a:p>
            <a:r>
              <a:rPr lang="en-AU" sz="1600" dirty="0" smtClean="0"/>
              <a:t>Presentation to DNSSEC Workshop @ ICANN 60 </a:t>
            </a:r>
            <a:r>
              <a:rPr lang="mr-IN" sz="1600" dirty="0" smtClean="0"/>
              <a:t>–</a:t>
            </a:r>
            <a:r>
              <a:rPr lang="en-AU" sz="1600" dirty="0" smtClean="0"/>
              <a:t> 1 Nov 2017 </a:t>
            </a:r>
          </a:p>
          <a:p>
            <a:r>
              <a:rPr lang="en-AU" sz="1100" dirty="0"/>
              <a:t>https://</a:t>
            </a:r>
            <a:r>
              <a:rPr lang="en-AU" sz="1100" dirty="0" err="1"/>
              <a:t>schd.ws</a:t>
            </a:r>
            <a:r>
              <a:rPr lang="en-AU" sz="1100" dirty="0"/>
              <a:t>/</a:t>
            </a:r>
            <a:r>
              <a:rPr lang="en-AU" sz="1100" dirty="0" err="1"/>
              <a:t>hosted_files</a:t>
            </a:r>
            <a:r>
              <a:rPr lang="en-AU" sz="1100" dirty="0"/>
              <a:t>/icann60abudhabi2017/</a:t>
            </a:r>
            <a:r>
              <a:rPr lang="en-AU" sz="1100" dirty="0" err="1"/>
              <a:t>ea</a:t>
            </a:r>
            <a:r>
              <a:rPr lang="en-AU" sz="1100" dirty="0"/>
              <a:t>/Duane%20Wessels-VeriSign-RFC%208145-Signaling%20Trust%20Anchor%20Knowledge%20in%20DNS%20Security%20Extensions.pdf</a:t>
            </a:r>
          </a:p>
        </p:txBody>
      </p:sp>
    </p:spTree>
    <p:extLst>
      <p:ext uri="{BB962C8B-B14F-4D97-AF65-F5344CB8AC3E}">
        <p14:creationId xmlns:p14="http://schemas.microsoft.com/office/powerpoint/2010/main" val="124845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this saying?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Its clear that there is some residual set of resolvers that are signalling that they have not yet learned to trust the new KSK key</a:t>
            </a:r>
          </a:p>
          <a:p>
            <a:r>
              <a:rPr lang="en-AU" dirty="0" smtClean="0"/>
              <a:t>But </a:t>
            </a:r>
            <a:r>
              <a:rPr lang="en-AU" dirty="0"/>
              <a:t>i</a:t>
            </a:r>
            <a:r>
              <a:rPr lang="en-AU" dirty="0" smtClean="0"/>
              <a:t>ts not clear if: </a:t>
            </a:r>
          </a:p>
          <a:p>
            <a:pPr lvl="1"/>
            <a:r>
              <a:rPr lang="en-AU" dirty="0"/>
              <a:t>T</a:t>
            </a:r>
            <a:r>
              <a:rPr lang="en-AU" dirty="0" smtClean="0"/>
              <a:t>his is an accurate signal about the state of this resolver</a:t>
            </a:r>
          </a:p>
          <a:p>
            <a:pPr lvl="1"/>
            <a:r>
              <a:rPr lang="en-AU" dirty="0"/>
              <a:t>T</a:t>
            </a:r>
            <a:r>
              <a:rPr lang="en-AU" dirty="0" smtClean="0"/>
              <a:t>his </a:t>
            </a:r>
            <a:r>
              <a:rPr lang="en-AU" dirty="0"/>
              <a:t>is an accurate signal about the </a:t>
            </a:r>
            <a:r>
              <a:rPr lang="en-AU" dirty="0" smtClean="0"/>
              <a:t>identity of </a:t>
            </a:r>
            <a:r>
              <a:rPr lang="en-AU" dirty="0"/>
              <a:t>this </a:t>
            </a:r>
            <a:r>
              <a:rPr lang="en-AU" dirty="0" smtClean="0"/>
              <a:t>resolver</a:t>
            </a:r>
          </a:p>
          <a:p>
            <a:pPr lvl="1"/>
            <a:r>
              <a:rPr lang="en-AU" dirty="0" smtClean="0"/>
              <a:t>How many users sit ‘behind’ this resolver</a:t>
            </a:r>
          </a:p>
          <a:p>
            <a:pPr lvl="1"/>
            <a:r>
              <a:rPr lang="en-AU" dirty="0" smtClean="0"/>
              <a:t>Whether these uses rely solely on this </a:t>
            </a:r>
            <a:r>
              <a:rPr lang="en-AU" dirty="0" smtClean="0"/>
              <a:t>resolver, or if they also have alternate resolvers that they can use</a:t>
            </a:r>
          </a:p>
          <a:p>
            <a:pPr lvl="1"/>
            <a:r>
              <a:rPr lang="en-AU" dirty="0" smtClean="0"/>
              <a:t>What proportion of all users are affected 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658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Because the DNS does not disclose the antecedents of a query</a:t>
            </a:r>
          </a:p>
          <a:p>
            <a:pPr lvl="1"/>
            <a:r>
              <a:rPr lang="en-AU" dirty="0" smtClean="0"/>
              <a:t>If A forwards a query to B, who queries a Root Server then if the query contains an implicit  signal (as in this case) then it appears that B is querying, not </a:t>
            </a:r>
            <a:r>
              <a:rPr lang="en-AU" dirty="0" smtClean="0"/>
              <a:t>A</a:t>
            </a:r>
          </a:p>
          <a:p>
            <a:pPr lvl="1"/>
            <a:r>
              <a:rPr lang="en-AU" dirty="0" smtClean="0"/>
              <a:t>At no time is the user made visible in the referred query</a:t>
            </a:r>
            <a:endParaRPr lang="en-AU" dirty="0" smtClean="0"/>
          </a:p>
          <a:p>
            <a:r>
              <a:rPr lang="en-AU" dirty="0" smtClean="0"/>
              <a:t>Because caching</a:t>
            </a:r>
          </a:p>
          <a:p>
            <a:pPr lvl="1"/>
            <a:r>
              <a:rPr lang="en-AU" dirty="0" smtClean="0"/>
              <a:t>If A and B both forward their queries via C, then it may be that one or both of these queries may be answered from C’s cache</a:t>
            </a:r>
          </a:p>
          <a:p>
            <a:pPr lvl="1"/>
            <a:r>
              <a:rPr lang="en-AU" dirty="0" smtClean="0"/>
              <a:t>In this case the signal is being </a:t>
            </a:r>
            <a:r>
              <a:rPr lang="en-AU" dirty="0" smtClean="0"/>
              <a:t>suppressed</a:t>
            </a:r>
          </a:p>
          <a:p>
            <a:r>
              <a:rPr lang="en-AU" dirty="0" smtClean="0"/>
              <a:t>Because its actually measuring a cause, not the outcome</a:t>
            </a:r>
          </a:p>
          <a:p>
            <a:pPr lvl="1"/>
            <a:r>
              <a:rPr lang="en-AU" dirty="0" smtClean="0"/>
              <a:t>Its measuring resolvers’ uptake of the new KSK, but is not able to measure the user impact of this</a:t>
            </a:r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52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User-Side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we devise a DNS query that could reveal the state of the trusted keys of the resolvers back to the user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Not within the current parameters of DNSSEC and/or resolver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22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User-Side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we devise a DNS query that could reveal the state of the trusted keys of the resolvers back to the user?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 smtClean="0"/>
              <a:t>if we could change resolver </a:t>
            </a:r>
            <a:r>
              <a:rPr lang="en-US" dirty="0" err="1" smtClean="0"/>
              <a:t>behaviour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Just as RFC8145 required a change in resolver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r>
              <a:rPr lang="en-US" dirty="0" smtClean="0"/>
              <a:t>What about a change to the resolver’s reporting of validation outcome depending on the resolver’s local trusted key state?</a:t>
            </a:r>
          </a:p>
          <a:p>
            <a:pPr lvl="2"/>
            <a:r>
              <a:rPr lang="en-US" sz="2400" dirty="0" smtClean="0"/>
              <a:t>If a query contains the label </a:t>
            </a:r>
            <a:r>
              <a:rPr lang="en-US" sz="2400" b="1" dirty="0" smtClean="0"/>
              <a:t>“_is-ta-&lt;key-tag&gt;</a:t>
            </a:r>
            <a:r>
              <a:rPr lang="en-US" sz="2400" dirty="0" smtClean="0"/>
              <a:t>” then a validating resolver will report validation failure if the key is NOT in the local trusted key store</a:t>
            </a:r>
            <a:endParaRPr lang="en-US" dirty="0" smtClean="0"/>
          </a:p>
          <a:p>
            <a:pPr lvl="2"/>
            <a:r>
              <a:rPr lang="en-US" sz="2400" dirty="0" smtClean="0"/>
              <a:t>If a query contains the label </a:t>
            </a:r>
            <a:r>
              <a:rPr lang="en-US" sz="2400" b="1" dirty="0" smtClean="0"/>
              <a:t>“_not-ta-&lt;key-tag&gt;”</a:t>
            </a:r>
            <a:r>
              <a:rPr lang="en-US" sz="2400" dirty="0" smtClean="0"/>
              <a:t> then a validating resolver will report validation failure if the key IS in the local trusted key store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187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User-Side Resolver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DNS queries: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_is-ta-4066.&lt;</a:t>
            </a:r>
            <a:r>
              <a:rPr lang="en-US" dirty="0" err="1" smtClean="0"/>
              <a:t>some.signed.domain</a:t>
            </a:r>
            <a:r>
              <a:rPr lang="en-US" dirty="0" smtClean="0"/>
              <a:t>&gt;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_not-ta-4066.&lt;</a:t>
            </a:r>
            <a:r>
              <a:rPr lang="en-US" dirty="0" err="1" smtClean="0"/>
              <a:t>some.signed.domain</a:t>
            </a:r>
            <a:r>
              <a:rPr lang="en-US" dirty="0" smtClean="0"/>
              <a:t>&gt;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&lt;badly-signed&gt;.&lt;</a:t>
            </a:r>
            <a:r>
              <a:rPr lang="en-US" dirty="0" err="1" smtClean="0"/>
              <a:t>some.signed.domain</a:t>
            </a:r>
            <a:r>
              <a:rPr lang="en-US" dirty="0" smtClean="0"/>
              <a:t>&gt;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Single Resolver Analysis: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0211" y="4812030"/>
            <a:ext cx="26718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Resolver </a:t>
            </a:r>
            <a:r>
              <a:rPr lang="en-US" b="1" dirty="0" err="1" smtClean="0"/>
              <a:t>Behaviour</a:t>
            </a:r>
            <a:r>
              <a:rPr lang="en-US" b="1" dirty="0" smtClean="0"/>
              <a:t> Type</a:t>
            </a:r>
            <a:endParaRPr lang="en-US" b="1" dirty="0" smtClean="0"/>
          </a:p>
          <a:p>
            <a:pPr algn="r"/>
            <a:r>
              <a:rPr lang="en-US" dirty="0" smtClean="0"/>
              <a:t>Loaded New KSK</a:t>
            </a:r>
          </a:p>
          <a:p>
            <a:pPr algn="r"/>
            <a:r>
              <a:rPr lang="en-US" dirty="0" smtClean="0"/>
              <a:t>NOT loaded New KSK</a:t>
            </a:r>
          </a:p>
          <a:p>
            <a:pPr algn="r"/>
            <a:r>
              <a:rPr lang="en-US" dirty="0" smtClean="0"/>
              <a:t>Mechanism not supported</a:t>
            </a:r>
          </a:p>
          <a:p>
            <a:pPr algn="r"/>
            <a:r>
              <a:rPr lang="en-US" dirty="0" smtClean="0"/>
              <a:t>Not validating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434838" y="4805363"/>
            <a:ext cx="5063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b="1" dirty="0" smtClean="0"/>
              <a:t>Query 1                  Query 2             Query 3</a:t>
            </a:r>
          </a:p>
          <a:p>
            <a:r>
              <a:rPr lang="en-US" dirty="0"/>
              <a:t> </a:t>
            </a:r>
            <a:r>
              <a:rPr lang="en-US" dirty="0" smtClean="0"/>
              <a:t>        A                          SERVFAIL          SERVFAIL</a:t>
            </a:r>
          </a:p>
          <a:p>
            <a:r>
              <a:rPr lang="en-US" dirty="0" smtClean="0"/>
              <a:t>    SERVFAIL                     A                    SERVFAIL</a:t>
            </a:r>
          </a:p>
          <a:p>
            <a:r>
              <a:rPr lang="en-US" dirty="0"/>
              <a:t> </a:t>
            </a:r>
            <a:r>
              <a:rPr lang="en-US" dirty="0" smtClean="0"/>
              <a:t>        A                              A                    SERVFAIL</a:t>
            </a:r>
          </a:p>
          <a:p>
            <a:r>
              <a:rPr lang="en-US" dirty="0"/>
              <a:t> </a:t>
            </a:r>
            <a:r>
              <a:rPr lang="en-US" dirty="0" smtClean="0"/>
              <a:t>        A                              A                        A</a:t>
            </a:r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49899" y="2392098"/>
            <a:ext cx="4822801" cy="2475466"/>
          </a:xfrm>
          <a:custGeom>
            <a:avLst/>
            <a:gdLst>
              <a:gd name="connsiteX0" fmla="*/ 4611628 w 4822801"/>
              <a:gd name="connsiteY0" fmla="*/ 2475466 h 2475466"/>
              <a:gd name="connsiteX1" fmla="*/ 4694756 w 4822801"/>
              <a:gd name="connsiteY1" fmla="*/ 1634957 h 2475466"/>
              <a:gd name="connsiteX2" fmla="*/ 3106101 w 4822801"/>
              <a:gd name="connsiteY2" fmla="*/ 1376338 h 2475466"/>
              <a:gd name="connsiteX3" fmla="*/ 390610 w 4822801"/>
              <a:gd name="connsiteY3" fmla="*/ 1404047 h 2475466"/>
              <a:gd name="connsiteX4" fmla="*/ 39628 w 4822801"/>
              <a:gd name="connsiteY4" fmla="*/ 655902 h 2475466"/>
              <a:gd name="connsiteX5" fmla="*/ 76574 w 4822801"/>
              <a:gd name="connsiteY5" fmla="*/ 129429 h 2475466"/>
              <a:gd name="connsiteX6" fmla="*/ 649228 w 4822801"/>
              <a:gd name="connsiteY6" fmla="*/ 64775 h 2475466"/>
              <a:gd name="connsiteX7" fmla="*/ 824719 w 4822801"/>
              <a:gd name="connsiteY7" fmla="*/ 64775 h 2475466"/>
              <a:gd name="connsiteX8" fmla="*/ 630756 w 4822801"/>
              <a:gd name="connsiteY8" fmla="*/ 120 h 2475466"/>
              <a:gd name="connsiteX9" fmla="*/ 824719 w 4822801"/>
              <a:gd name="connsiteY9" fmla="*/ 83247 h 2475466"/>
              <a:gd name="connsiteX10" fmla="*/ 713883 w 4822801"/>
              <a:gd name="connsiteY10" fmla="*/ 120193 h 24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2801" h="2475466">
                <a:moveTo>
                  <a:pt x="4611628" y="2475466"/>
                </a:moveTo>
                <a:cubicBezTo>
                  <a:pt x="4778652" y="2146805"/>
                  <a:pt x="4945677" y="1818145"/>
                  <a:pt x="4694756" y="1634957"/>
                </a:cubicBezTo>
                <a:cubicBezTo>
                  <a:pt x="4443835" y="1451769"/>
                  <a:pt x="3823459" y="1414823"/>
                  <a:pt x="3106101" y="1376338"/>
                </a:cubicBezTo>
                <a:cubicBezTo>
                  <a:pt x="2388743" y="1337853"/>
                  <a:pt x="901689" y="1524120"/>
                  <a:pt x="390610" y="1404047"/>
                </a:cubicBezTo>
                <a:cubicBezTo>
                  <a:pt x="-120469" y="1283974"/>
                  <a:pt x="91967" y="868338"/>
                  <a:pt x="39628" y="655902"/>
                </a:cubicBezTo>
                <a:cubicBezTo>
                  <a:pt x="-12711" y="443466"/>
                  <a:pt x="-25026" y="227950"/>
                  <a:pt x="76574" y="129429"/>
                </a:cubicBezTo>
                <a:cubicBezTo>
                  <a:pt x="178174" y="30908"/>
                  <a:pt x="524537" y="75551"/>
                  <a:pt x="649228" y="64775"/>
                </a:cubicBezTo>
                <a:cubicBezTo>
                  <a:pt x="773919" y="53999"/>
                  <a:pt x="827798" y="75551"/>
                  <a:pt x="824719" y="64775"/>
                </a:cubicBezTo>
                <a:cubicBezTo>
                  <a:pt x="821640" y="53999"/>
                  <a:pt x="630756" y="-2959"/>
                  <a:pt x="630756" y="120"/>
                </a:cubicBezTo>
                <a:cubicBezTo>
                  <a:pt x="630756" y="3199"/>
                  <a:pt x="810864" y="63235"/>
                  <a:pt x="824719" y="83247"/>
                </a:cubicBezTo>
                <a:cubicBezTo>
                  <a:pt x="838573" y="103259"/>
                  <a:pt x="776228" y="111726"/>
                  <a:pt x="713883" y="1201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782491" y="2816971"/>
            <a:ext cx="6106818" cy="2032120"/>
          </a:xfrm>
          <a:custGeom>
            <a:avLst/>
            <a:gdLst>
              <a:gd name="connsiteX0" fmla="*/ 5904636 w 6106818"/>
              <a:gd name="connsiteY0" fmla="*/ 2032120 h 2032120"/>
              <a:gd name="connsiteX1" fmla="*/ 6015473 w 6106818"/>
              <a:gd name="connsiteY1" fmla="*/ 1274738 h 2032120"/>
              <a:gd name="connsiteX2" fmla="*/ 4740854 w 6106818"/>
              <a:gd name="connsiteY2" fmla="*/ 951465 h 2032120"/>
              <a:gd name="connsiteX3" fmla="*/ 1683618 w 6106818"/>
              <a:gd name="connsiteY3" fmla="*/ 748265 h 2032120"/>
              <a:gd name="connsiteX4" fmla="*/ 242745 w 6106818"/>
              <a:gd name="connsiteY4" fmla="*/ 886811 h 2032120"/>
              <a:gd name="connsiteX5" fmla="*/ 2600 w 6106818"/>
              <a:gd name="connsiteY5" fmla="*/ 314156 h 2032120"/>
              <a:gd name="connsiteX6" fmla="*/ 251982 w 6106818"/>
              <a:gd name="connsiteY6" fmla="*/ 64774 h 2032120"/>
              <a:gd name="connsiteX7" fmla="*/ 464418 w 6106818"/>
              <a:gd name="connsiteY7" fmla="*/ 64774 h 2032120"/>
              <a:gd name="connsiteX8" fmla="*/ 261218 w 6106818"/>
              <a:gd name="connsiteY8" fmla="*/ 120 h 2032120"/>
              <a:gd name="connsiteX9" fmla="*/ 482891 w 6106818"/>
              <a:gd name="connsiteY9" fmla="*/ 83247 h 2032120"/>
              <a:gd name="connsiteX10" fmla="*/ 344345 w 6106818"/>
              <a:gd name="connsiteY10" fmla="*/ 184847 h 203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06818" h="2032120">
                <a:moveTo>
                  <a:pt x="5904636" y="2032120"/>
                </a:moveTo>
                <a:cubicBezTo>
                  <a:pt x="6057036" y="1743483"/>
                  <a:pt x="6209437" y="1454847"/>
                  <a:pt x="6015473" y="1274738"/>
                </a:cubicBezTo>
                <a:cubicBezTo>
                  <a:pt x="5821509" y="1094629"/>
                  <a:pt x="5462830" y="1039210"/>
                  <a:pt x="4740854" y="951465"/>
                </a:cubicBezTo>
                <a:cubicBezTo>
                  <a:pt x="4018878" y="863719"/>
                  <a:pt x="2433303" y="759041"/>
                  <a:pt x="1683618" y="748265"/>
                </a:cubicBezTo>
                <a:cubicBezTo>
                  <a:pt x="933933" y="737489"/>
                  <a:pt x="522915" y="959163"/>
                  <a:pt x="242745" y="886811"/>
                </a:cubicBezTo>
                <a:cubicBezTo>
                  <a:pt x="-37425" y="814459"/>
                  <a:pt x="1061" y="451162"/>
                  <a:pt x="2600" y="314156"/>
                </a:cubicBezTo>
                <a:cubicBezTo>
                  <a:pt x="4139" y="177150"/>
                  <a:pt x="175012" y="106338"/>
                  <a:pt x="251982" y="64774"/>
                </a:cubicBezTo>
                <a:cubicBezTo>
                  <a:pt x="328952" y="23210"/>
                  <a:pt x="462879" y="75550"/>
                  <a:pt x="464418" y="64774"/>
                </a:cubicBezTo>
                <a:cubicBezTo>
                  <a:pt x="465957" y="53998"/>
                  <a:pt x="258139" y="-2959"/>
                  <a:pt x="261218" y="120"/>
                </a:cubicBezTo>
                <a:cubicBezTo>
                  <a:pt x="264297" y="3199"/>
                  <a:pt x="469037" y="52459"/>
                  <a:pt x="482891" y="83247"/>
                </a:cubicBezTo>
                <a:cubicBezTo>
                  <a:pt x="496745" y="114035"/>
                  <a:pt x="420545" y="149441"/>
                  <a:pt x="344345" y="1848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1047477" y="3195751"/>
            <a:ext cx="7475371" cy="1625631"/>
          </a:xfrm>
          <a:custGeom>
            <a:avLst/>
            <a:gdLst>
              <a:gd name="connsiteX0" fmla="*/ 7154414 w 7475371"/>
              <a:gd name="connsiteY0" fmla="*/ 1625631 h 1625631"/>
              <a:gd name="connsiteX1" fmla="*/ 7209832 w 7475371"/>
              <a:gd name="connsiteY1" fmla="*/ 1477849 h 1625631"/>
              <a:gd name="connsiteX2" fmla="*/ 7366850 w 7475371"/>
              <a:gd name="connsiteY2" fmla="*/ 886722 h 1625631"/>
              <a:gd name="connsiteX3" fmla="*/ 5390268 w 7475371"/>
              <a:gd name="connsiteY3" fmla="*/ 480322 h 1625631"/>
              <a:gd name="connsiteX4" fmla="*/ 2961105 w 7475371"/>
              <a:gd name="connsiteY4" fmla="*/ 341776 h 1625631"/>
              <a:gd name="connsiteX5" fmla="*/ 1363214 w 7475371"/>
              <a:gd name="connsiteY5" fmla="*/ 240176 h 1625631"/>
              <a:gd name="connsiteX6" fmla="*/ 162487 w 7475371"/>
              <a:gd name="connsiteY6" fmla="*/ 378722 h 1625631"/>
              <a:gd name="connsiteX7" fmla="*/ 14705 w 7475371"/>
              <a:gd name="connsiteY7" fmla="*/ 120104 h 1625631"/>
              <a:gd name="connsiteX8" fmla="*/ 190196 w 7475371"/>
              <a:gd name="connsiteY8" fmla="*/ 73922 h 1625631"/>
              <a:gd name="connsiteX9" fmla="*/ 79359 w 7475371"/>
              <a:gd name="connsiteY9" fmla="*/ 31 h 1625631"/>
              <a:gd name="connsiteX10" fmla="*/ 291796 w 7475371"/>
              <a:gd name="connsiteY10" fmla="*/ 83158 h 1625631"/>
              <a:gd name="connsiteX11" fmla="*/ 134778 w 7475371"/>
              <a:gd name="connsiteY11" fmla="*/ 157049 h 16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5371" h="1625631">
                <a:moveTo>
                  <a:pt x="7154414" y="1625631"/>
                </a:moveTo>
                <a:cubicBezTo>
                  <a:pt x="7164420" y="1613315"/>
                  <a:pt x="7174426" y="1601000"/>
                  <a:pt x="7209832" y="1477849"/>
                </a:cubicBezTo>
                <a:cubicBezTo>
                  <a:pt x="7245238" y="1354698"/>
                  <a:pt x="7670111" y="1052976"/>
                  <a:pt x="7366850" y="886722"/>
                </a:cubicBezTo>
                <a:cubicBezTo>
                  <a:pt x="7063589" y="720467"/>
                  <a:pt x="6124559" y="571146"/>
                  <a:pt x="5390268" y="480322"/>
                </a:cubicBezTo>
                <a:cubicBezTo>
                  <a:pt x="4655977" y="389498"/>
                  <a:pt x="2961105" y="341776"/>
                  <a:pt x="2961105" y="341776"/>
                </a:cubicBezTo>
                <a:cubicBezTo>
                  <a:pt x="2289929" y="301752"/>
                  <a:pt x="1829650" y="234018"/>
                  <a:pt x="1363214" y="240176"/>
                </a:cubicBezTo>
                <a:cubicBezTo>
                  <a:pt x="896778" y="246334"/>
                  <a:pt x="387238" y="398734"/>
                  <a:pt x="162487" y="378722"/>
                </a:cubicBezTo>
                <a:cubicBezTo>
                  <a:pt x="-62264" y="358710"/>
                  <a:pt x="10087" y="170904"/>
                  <a:pt x="14705" y="120104"/>
                </a:cubicBezTo>
                <a:cubicBezTo>
                  <a:pt x="19323" y="69304"/>
                  <a:pt x="179420" y="93934"/>
                  <a:pt x="190196" y="73922"/>
                </a:cubicBezTo>
                <a:cubicBezTo>
                  <a:pt x="200972" y="53910"/>
                  <a:pt x="62426" y="-1508"/>
                  <a:pt x="79359" y="31"/>
                </a:cubicBezTo>
                <a:cubicBezTo>
                  <a:pt x="96292" y="1570"/>
                  <a:pt x="282560" y="56988"/>
                  <a:pt x="291796" y="83158"/>
                </a:cubicBezTo>
                <a:cubicBezTo>
                  <a:pt x="301032" y="109328"/>
                  <a:pt x="134778" y="157049"/>
                  <a:pt x="134778" y="1570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1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User-Side DNS </a:t>
            </a:r>
            <a:r>
              <a:rPr lang="en-US" dirty="0"/>
              <a:t>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Multiple Resolver Analysis</a:t>
            </a:r>
          </a:p>
          <a:p>
            <a:pPr marL="457200" lvl="1" indent="0">
              <a:buNone/>
            </a:pPr>
            <a:r>
              <a:rPr lang="en-US" dirty="0" smtClean="0"/>
              <a:t>A SERVFAIL response will cause the use to repeat they query to other configured resolvers. In a multi-resolver scenario, and where forwarders are used we can still determine if the user will be impacted by the KSK roll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4480" y="3680460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User Impact</a:t>
            </a:r>
          </a:p>
          <a:p>
            <a:pPr algn="r"/>
            <a:r>
              <a:rPr lang="en-US" dirty="0" smtClean="0"/>
              <a:t>OK</a:t>
            </a:r>
          </a:p>
          <a:p>
            <a:pPr algn="r"/>
            <a:r>
              <a:rPr lang="en-US" dirty="0" smtClean="0"/>
              <a:t>NOT OK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623308" y="3673793"/>
            <a:ext cx="5063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Query 1                  Query 2             Query 3</a:t>
            </a:r>
          </a:p>
          <a:p>
            <a:r>
              <a:rPr lang="en-US" dirty="0"/>
              <a:t> </a:t>
            </a:r>
            <a:r>
              <a:rPr lang="en-US" dirty="0" smtClean="0"/>
              <a:t>        A                         SERVFAIL           SERVFAIL</a:t>
            </a:r>
          </a:p>
          <a:p>
            <a:r>
              <a:rPr lang="en-US" dirty="0" smtClean="0"/>
              <a:t>    SERVFAIL                     A                    SERVFAIL</a:t>
            </a:r>
          </a:p>
          <a:p>
            <a:r>
              <a:rPr lang="en-US" dirty="0"/>
              <a:t> </a:t>
            </a:r>
            <a:r>
              <a:rPr lang="en-US" dirty="0" smtClean="0"/>
              <a:t>       A                               A                    SERVFAIL</a:t>
            </a:r>
          </a:p>
          <a:p>
            <a:r>
              <a:rPr lang="en-US" dirty="0" smtClean="0"/>
              <a:t>    SERVFAIL                 SERVFAIL           SERVFAIL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A                               A                          A</a:t>
            </a:r>
          </a:p>
          <a:p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3623308" y="4560570"/>
            <a:ext cx="285752" cy="5600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628716" y="4659523"/>
            <a:ext cx="199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0857" y="5314604"/>
            <a:ext cx="170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 </a:t>
            </a:r>
            <a:r>
              <a:rPr lang="en-US" smtClean="0"/>
              <a:t>Impacted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027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User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these tests in a scripted web page and allow users to test the state of their resolvers</a:t>
            </a:r>
          </a:p>
          <a:p>
            <a:r>
              <a:rPr lang="en-US" dirty="0" smtClean="0"/>
              <a:t>Load these tests into an online ad campaign and use the ad to pass the test to millions of users</a:t>
            </a:r>
            <a:endParaRPr lang="en-US" dirty="0"/>
          </a:p>
          <a:p>
            <a:pPr lvl="1"/>
            <a:r>
              <a:rPr lang="en-US" dirty="0" smtClean="0"/>
              <a:t>If the user can resolve Query 1, and SERVFAILs on Query 2 and Query 3 then the user is able to validate using the nominated key as a trusted key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the user SERVFAILS on Query </a:t>
            </a:r>
            <a:r>
              <a:rPr lang="en-US" dirty="0"/>
              <a:t>1, </a:t>
            </a:r>
            <a:r>
              <a:rPr lang="en-US" dirty="0" smtClean="0"/>
              <a:t>resolves Query 2 and SERVFAILs </a:t>
            </a:r>
            <a:r>
              <a:rPr lang="en-US" dirty="0"/>
              <a:t>on </a:t>
            </a:r>
            <a:r>
              <a:rPr lang="en-US" dirty="0" smtClean="0"/>
              <a:t>Query </a:t>
            </a:r>
            <a:r>
              <a:rPr lang="en-US" dirty="0"/>
              <a:t>3 then the user is </a:t>
            </a:r>
            <a:r>
              <a:rPr lang="en-US" dirty="0" smtClean="0"/>
              <a:t>unable to </a:t>
            </a:r>
            <a:r>
              <a:rPr lang="en-US" dirty="0"/>
              <a:t>validate using the nominated key as a trusted </a:t>
            </a:r>
            <a:r>
              <a:rPr lang="en-US" dirty="0" smtClean="0"/>
              <a:t>keys</a:t>
            </a:r>
          </a:p>
          <a:p>
            <a:pPr lvl="1"/>
            <a:r>
              <a:rPr lang="en-US" dirty="0" smtClean="0"/>
              <a:t>Otherwise if the user SERVFAILS on Query 3 then the result is indeterminate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4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and Security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test itself does not reveal which resolvers are used by end users in resolving names</a:t>
            </a:r>
          </a:p>
          <a:p>
            <a:r>
              <a:rPr lang="en-US" dirty="0" smtClean="0"/>
              <a:t>The query itself need not contain any end user identifying material</a:t>
            </a:r>
          </a:p>
          <a:p>
            <a:r>
              <a:rPr lang="en-US" dirty="0" smtClean="0"/>
              <a:t>The methodology never changes “insecure” to ”authenticated” </a:t>
            </a:r>
            <a:r>
              <a:rPr lang="mr-IN" dirty="0" smtClean="0"/>
              <a:t>–</a:t>
            </a:r>
            <a:r>
              <a:rPr lang="en-US" dirty="0" smtClean="0"/>
              <a:t> it will only change “authenticated” to “insecure” depending on the resolver’s local trusted key state when resolving certain labels</a:t>
            </a:r>
          </a:p>
          <a:p>
            <a:r>
              <a:rPr lang="en-US" dirty="0" smtClean="0"/>
              <a:t>Anyone can set up a test condition within their delegated part of the DNS</a:t>
            </a:r>
          </a:p>
          <a:p>
            <a:r>
              <a:rPr lang="en-US" dirty="0" smtClean="0"/>
              <a:t>The results of the test are passed back only to the user in the form of a resolution outcome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971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Description of the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825625"/>
            <a:ext cx="971931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raft-</a:t>
            </a:r>
            <a:r>
              <a:rPr lang="en-US" dirty="0" err="1" smtClean="0"/>
              <a:t>huston</a:t>
            </a:r>
            <a:r>
              <a:rPr lang="en-US" dirty="0" smtClean="0"/>
              <a:t>-</a:t>
            </a:r>
            <a:r>
              <a:rPr lang="en-US" dirty="0" err="1" smtClean="0"/>
              <a:t>kskroll</a:t>
            </a:r>
            <a:r>
              <a:rPr lang="en-US" dirty="0" smtClean="0"/>
              <a:t>-sentinel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63" y="1596521"/>
            <a:ext cx="7368537" cy="45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DNS may look simple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27" y="209629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72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2" y="2942070"/>
            <a:ext cx="105156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Thanks!</a:t>
            </a:r>
            <a:endParaRPr lang="en-AU" dirty="0">
              <a:solidFill>
                <a:schemeClr val="bg1">
                  <a:lumMod val="7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5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</a:t>
            </a:r>
            <a:r>
              <a:rPr lang="en-AU" dirty="0" smtClean="0"/>
              <a:t>or the DNS looks are very deceiving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551" y="1856509"/>
            <a:ext cx="5897606" cy="46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1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we would like the DNS to be</a:t>
            </a:r>
            <a:endParaRPr lang="en-AU"/>
          </a:p>
        </p:txBody>
      </p:sp>
      <p:sp>
        <p:nvSpPr>
          <p:cNvPr id="4" name="Freeform 3"/>
          <p:cNvSpPr/>
          <p:nvPr/>
        </p:nvSpPr>
        <p:spPr>
          <a:xfrm>
            <a:off x="2468562" y="3258540"/>
            <a:ext cx="1471368" cy="753502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5060" y="34823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Client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131201" y="3258919"/>
            <a:ext cx="1868512" cy="833738"/>
          </a:xfrm>
          <a:custGeom>
            <a:avLst/>
            <a:gdLst>
              <a:gd name="connsiteX0" fmla="*/ 135412 w 1868512"/>
              <a:gd name="connsiteY0" fmla="*/ 46786 h 833738"/>
              <a:gd name="connsiteX1" fmla="*/ 816856 w 1868512"/>
              <a:gd name="connsiteY1" fmla="*/ 15813 h 833738"/>
              <a:gd name="connsiteX2" fmla="*/ 1611874 w 1868512"/>
              <a:gd name="connsiteY2" fmla="*/ 15813 h 833738"/>
              <a:gd name="connsiteX3" fmla="*/ 1756423 w 1868512"/>
              <a:gd name="connsiteY3" fmla="*/ 88084 h 833738"/>
              <a:gd name="connsiteX4" fmla="*/ 1756423 w 1868512"/>
              <a:gd name="connsiteY4" fmla="*/ 748847 h 833738"/>
              <a:gd name="connsiteX5" fmla="*/ 1746098 w 1868512"/>
              <a:gd name="connsiteY5" fmla="*/ 728198 h 833738"/>
              <a:gd name="connsiteX6" fmla="*/ 135412 w 1868512"/>
              <a:gd name="connsiteY6" fmla="*/ 769496 h 833738"/>
              <a:gd name="connsiteX7" fmla="*/ 104437 w 1868512"/>
              <a:gd name="connsiteY7" fmla="*/ 779820 h 833738"/>
              <a:gd name="connsiteX8" fmla="*/ 32163 w 1868512"/>
              <a:gd name="connsiteY8" fmla="*/ 779820 h 833738"/>
              <a:gd name="connsiteX9" fmla="*/ 11513 w 1868512"/>
              <a:gd name="connsiteY9" fmla="*/ 57110 h 833738"/>
              <a:gd name="connsiteX10" fmla="*/ 11513 w 1868512"/>
              <a:gd name="connsiteY10" fmla="*/ 46786 h 833738"/>
              <a:gd name="connsiteX11" fmla="*/ 135412 w 1868512"/>
              <a:gd name="connsiteY11" fmla="*/ 46786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8512" h="833738">
                <a:moveTo>
                  <a:pt x="135412" y="46786"/>
                </a:moveTo>
                <a:cubicBezTo>
                  <a:pt x="269636" y="41624"/>
                  <a:pt x="570779" y="20975"/>
                  <a:pt x="816856" y="15813"/>
                </a:cubicBezTo>
                <a:cubicBezTo>
                  <a:pt x="1062933" y="10651"/>
                  <a:pt x="1455280" y="3768"/>
                  <a:pt x="1611874" y="15813"/>
                </a:cubicBezTo>
                <a:cubicBezTo>
                  <a:pt x="1768468" y="27858"/>
                  <a:pt x="1732332" y="-34088"/>
                  <a:pt x="1756423" y="88084"/>
                </a:cubicBezTo>
                <a:cubicBezTo>
                  <a:pt x="1780515" y="210256"/>
                  <a:pt x="1758144" y="642161"/>
                  <a:pt x="1756423" y="748847"/>
                </a:cubicBezTo>
                <a:cubicBezTo>
                  <a:pt x="1754702" y="855533"/>
                  <a:pt x="2016266" y="724757"/>
                  <a:pt x="1746098" y="728198"/>
                </a:cubicBezTo>
                <a:cubicBezTo>
                  <a:pt x="1475930" y="731639"/>
                  <a:pt x="409022" y="760892"/>
                  <a:pt x="135412" y="769496"/>
                </a:cubicBezTo>
                <a:cubicBezTo>
                  <a:pt x="-138198" y="778100"/>
                  <a:pt x="121645" y="778099"/>
                  <a:pt x="104437" y="779820"/>
                </a:cubicBezTo>
                <a:cubicBezTo>
                  <a:pt x="87229" y="781541"/>
                  <a:pt x="47650" y="900272"/>
                  <a:pt x="32163" y="779820"/>
                </a:cubicBezTo>
                <a:cubicBezTo>
                  <a:pt x="16676" y="659368"/>
                  <a:pt x="14955" y="179282"/>
                  <a:pt x="11513" y="57110"/>
                </a:cubicBezTo>
                <a:cubicBezTo>
                  <a:pt x="8071" y="-65062"/>
                  <a:pt x="-12578" y="46786"/>
                  <a:pt x="11513" y="46786"/>
                </a:cubicBezTo>
                <a:cubicBezTo>
                  <a:pt x="35604" y="46786"/>
                  <a:pt x="1188" y="51948"/>
                  <a:pt x="135412" y="46786"/>
                </a:cubicBezTo>
                <a:close/>
              </a:path>
            </a:pathLst>
          </a:custGeom>
          <a:noFill/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8288" y="3482394"/>
            <a:ext cx="189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DNS Resolver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37646" y="3285056"/>
            <a:ext cx="1232851" cy="196382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81021" y="3160349"/>
            <a:ext cx="1232851" cy="196382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39930" y="3815776"/>
            <a:ext cx="1147836" cy="196266"/>
          </a:xfrm>
          <a:custGeom>
            <a:avLst/>
            <a:gdLst>
              <a:gd name="connsiteX0" fmla="*/ 1147836 w 1147836"/>
              <a:gd name="connsiteY0" fmla="*/ 51703 h 196266"/>
              <a:gd name="connsiteX1" fmla="*/ 518016 w 1147836"/>
              <a:gd name="connsiteY1" fmla="*/ 196245 h 196266"/>
              <a:gd name="connsiteX2" fmla="*/ 12095 w 1147836"/>
              <a:gd name="connsiteY2" fmla="*/ 62028 h 196266"/>
              <a:gd name="connsiteX3" fmla="*/ 146319 w 1147836"/>
              <a:gd name="connsiteY3" fmla="*/ 81 h 196266"/>
              <a:gd name="connsiteX4" fmla="*/ 12095 w 1147836"/>
              <a:gd name="connsiteY4" fmla="*/ 51703 h 196266"/>
              <a:gd name="connsiteX5" fmla="*/ 32745 w 1147836"/>
              <a:gd name="connsiteY5" fmla="*/ 165272 h 196266"/>
              <a:gd name="connsiteX6" fmla="*/ 32745 w 1147836"/>
              <a:gd name="connsiteY6" fmla="*/ 165272 h 19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836" h="196266">
                <a:moveTo>
                  <a:pt x="1147836" y="51703"/>
                </a:moveTo>
                <a:cubicBezTo>
                  <a:pt x="927571" y="123113"/>
                  <a:pt x="707306" y="194524"/>
                  <a:pt x="518016" y="196245"/>
                </a:cubicBezTo>
                <a:cubicBezTo>
                  <a:pt x="328726" y="197966"/>
                  <a:pt x="74044" y="94722"/>
                  <a:pt x="12095" y="62028"/>
                </a:cubicBezTo>
                <a:cubicBezTo>
                  <a:pt x="-49854" y="29334"/>
                  <a:pt x="146319" y="1802"/>
                  <a:pt x="146319" y="81"/>
                </a:cubicBezTo>
                <a:cubicBezTo>
                  <a:pt x="146319" y="-1640"/>
                  <a:pt x="31024" y="24171"/>
                  <a:pt x="12095" y="51703"/>
                </a:cubicBezTo>
                <a:cubicBezTo>
                  <a:pt x="-6834" y="79235"/>
                  <a:pt x="32745" y="165272"/>
                  <a:pt x="32745" y="165272"/>
                </a:cubicBezTo>
                <a:lnTo>
                  <a:pt x="32745" y="165272"/>
                </a:lnTo>
              </a:path>
            </a:pathLst>
          </a:custGeom>
          <a:ln>
            <a:solidFill>
              <a:srgbClr val="4A45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923528" y="3815776"/>
            <a:ext cx="1147836" cy="196266"/>
          </a:xfrm>
          <a:custGeom>
            <a:avLst/>
            <a:gdLst>
              <a:gd name="connsiteX0" fmla="*/ 1147836 w 1147836"/>
              <a:gd name="connsiteY0" fmla="*/ 51703 h 196266"/>
              <a:gd name="connsiteX1" fmla="*/ 518016 w 1147836"/>
              <a:gd name="connsiteY1" fmla="*/ 196245 h 196266"/>
              <a:gd name="connsiteX2" fmla="*/ 12095 w 1147836"/>
              <a:gd name="connsiteY2" fmla="*/ 62028 h 196266"/>
              <a:gd name="connsiteX3" fmla="*/ 146319 w 1147836"/>
              <a:gd name="connsiteY3" fmla="*/ 81 h 196266"/>
              <a:gd name="connsiteX4" fmla="*/ 12095 w 1147836"/>
              <a:gd name="connsiteY4" fmla="*/ 51703 h 196266"/>
              <a:gd name="connsiteX5" fmla="*/ 32745 w 1147836"/>
              <a:gd name="connsiteY5" fmla="*/ 165272 h 196266"/>
              <a:gd name="connsiteX6" fmla="*/ 32745 w 1147836"/>
              <a:gd name="connsiteY6" fmla="*/ 165272 h 19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836" h="196266">
                <a:moveTo>
                  <a:pt x="1147836" y="51703"/>
                </a:moveTo>
                <a:cubicBezTo>
                  <a:pt x="927571" y="123113"/>
                  <a:pt x="707306" y="194524"/>
                  <a:pt x="518016" y="196245"/>
                </a:cubicBezTo>
                <a:cubicBezTo>
                  <a:pt x="328726" y="197966"/>
                  <a:pt x="74044" y="94722"/>
                  <a:pt x="12095" y="62028"/>
                </a:cubicBezTo>
                <a:cubicBezTo>
                  <a:pt x="-49854" y="29334"/>
                  <a:pt x="146319" y="1802"/>
                  <a:pt x="146319" y="81"/>
                </a:cubicBezTo>
                <a:cubicBezTo>
                  <a:pt x="146319" y="-1640"/>
                  <a:pt x="31024" y="24171"/>
                  <a:pt x="12095" y="51703"/>
                </a:cubicBezTo>
                <a:cubicBezTo>
                  <a:pt x="-6834" y="79235"/>
                  <a:pt x="32745" y="165272"/>
                  <a:pt x="32745" y="165272"/>
                </a:cubicBezTo>
                <a:lnTo>
                  <a:pt x="32745" y="165272"/>
                </a:lnTo>
              </a:path>
            </a:pathLst>
          </a:custGeom>
          <a:ln>
            <a:solidFill>
              <a:srgbClr val="4A45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39612" y="3160349"/>
            <a:ext cx="1868512" cy="833738"/>
          </a:xfrm>
          <a:custGeom>
            <a:avLst/>
            <a:gdLst>
              <a:gd name="connsiteX0" fmla="*/ 135412 w 1868512"/>
              <a:gd name="connsiteY0" fmla="*/ 46786 h 833738"/>
              <a:gd name="connsiteX1" fmla="*/ 816856 w 1868512"/>
              <a:gd name="connsiteY1" fmla="*/ 15813 h 833738"/>
              <a:gd name="connsiteX2" fmla="*/ 1611874 w 1868512"/>
              <a:gd name="connsiteY2" fmla="*/ 15813 h 833738"/>
              <a:gd name="connsiteX3" fmla="*/ 1756423 w 1868512"/>
              <a:gd name="connsiteY3" fmla="*/ 88084 h 833738"/>
              <a:gd name="connsiteX4" fmla="*/ 1756423 w 1868512"/>
              <a:gd name="connsiteY4" fmla="*/ 748847 h 833738"/>
              <a:gd name="connsiteX5" fmla="*/ 1746098 w 1868512"/>
              <a:gd name="connsiteY5" fmla="*/ 728198 h 833738"/>
              <a:gd name="connsiteX6" fmla="*/ 135412 w 1868512"/>
              <a:gd name="connsiteY6" fmla="*/ 769496 h 833738"/>
              <a:gd name="connsiteX7" fmla="*/ 104437 w 1868512"/>
              <a:gd name="connsiteY7" fmla="*/ 779820 h 833738"/>
              <a:gd name="connsiteX8" fmla="*/ 32163 w 1868512"/>
              <a:gd name="connsiteY8" fmla="*/ 779820 h 833738"/>
              <a:gd name="connsiteX9" fmla="*/ 11513 w 1868512"/>
              <a:gd name="connsiteY9" fmla="*/ 57110 h 833738"/>
              <a:gd name="connsiteX10" fmla="*/ 11513 w 1868512"/>
              <a:gd name="connsiteY10" fmla="*/ 46786 h 833738"/>
              <a:gd name="connsiteX11" fmla="*/ 135412 w 1868512"/>
              <a:gd name="connsiteY11" fmla="*/ 46786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8512" h="833738">
                <a:moveTo>
                  <a:pt x="135412" y="46786"/>
                </a:moveTo>
                <a:cubicBezTo>
                  <a:pt x="269636" y="41624"/>
                  <a:pt x="570779" y="20975"/>
                  <a:pt x="816856" y="15813"/>
                </a:cubicBezTo>
                <a:cubicBezTo>
                  <a:pt x="1062933" y="10651"/>
                  <a:pt x="1455280" y="3768"/>
                  <a:pt x="1611874" y="15813"/>
                </a:cubicBezTo>
                <a:cubicBezTo>
                  <a:pt x="1768468" y="27858"/>
                  <a:pt x="1732332" y="-34088"/>
                  <a:pt x="1756423" y="88084"/>
                </a:cubicBezTo>
                <a:cubicBezTo>
                  <a:pt x="1780515" y="210256"/>
                  <a:pt x="1758144" y="642161"/>
                  <a:pt x="1756423" y="748847"/>
                </a:cubicBezTo>
                <a:cubicBezTo>
                  <a:pt x="1754702" y="855533"/>
                  <a:pt x="2016266" y="724757"/>
                  <a:pt x="1746098" y="728198"/>
                </a:cubicBezTo>
                <a:cubicBezTo>
                  <a:pt x="1475930" y="731639"/>
                  <a:pt x="409022" y="760892"/>
                  <a:pt x="135412" y="769496"/>
                </a:cubicBezTo>
                <a:cubicBezTo>
                  <a:pt x="-138198" y="778100"/>
                  <a:pt x="121645" y="778099"/>
                  <a:pt x="104437" y="779820"/>
                </a:cubicBezTo>
                <a:cubicBezTo>
                  <a:pt x="87229" y="781541"/>
                  <a:pt x="47650" y="900272"/>
                  <a:pt x="32163" y="779820"/>
                </a:cubicBezTo>
                <a:cubicBezTo>
                  <a:pt x="16676" y="659368"/>
                  <a:pt x="14955" y="179282"/>
                  <a:pt x="11513" y="57110"/>
                </a:cubicBezTo>
                <a:cubicBezTo>
                  <a:pt x="8071" y="-65062"/>
                  <a:pt x="-12578" y="46786"/>
                  <a:pt x="11513" y="46786"/>
                </a:cubicBezTo>
                <a:cubicBezTo>
                  <a:pt x="35604" y="46786"/>
                  <a:pt x="1188" y="51948"/>
                  <a:pt x="135412" y="46786"/>
                </a:cubicBezTo>
                <a:close/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66521" y="3392552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nbergHand"/>
                <a:cs typeface="AhnbergHand"/>
              </a:rPr>
              <a:t>DNS Server</a:t>
            </a:r>
            <a:endParaRPr lang="en-US" dirty="0">
              <a:solidFill>
                <a:schemeClr val="accent1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68034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we suspect is more like </a:t>
            </a:r>
            <a:r>
              <a:rPr lang="en-AU" dirty="0" err="1" smtClean="0"/>
              <a:t>theDNS</a:t>
            </a:r>
            <a:endParaRPr lang="en-AU" dirty="0"/>
          </a:p>
        </p:txBody>
      </p:sp>
      <p:sp>
        <p:nvSpPr>
          <p:cNvPr id="14" name="Freeform 13"/>
          <p:cNvSpPr/>
          <p:nvPr/>
        </p:nvSpPr>
        <p:spPr>
          <a:xfrm>
            <a:off x="1998206" y="1916584"/>
            <a:ext cx="1471368" cy="753502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4704" y="214043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Client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660845" y="1916963"/>
            <a:ext cx="1868512" cy="833738"/>
          </a:xfrm>
          <a:custGeom>
            <a:avLst/>
            <a:gdLst>
              <a:gd name="connsiteX0" fmla="*/ 135412 w 1868512"/>
              <a:gd name="connsiteY0" fmla="*/ 46786 h 833738"/>
              <a:gd name="connsiteX1" fmla="*/ 816856 w 1868512"/>
              <a:gd name="connsiteY1" fmla="*/ 15813 h 833738"/>
              <a:gd name="connsiteX2" fmla="*/ 1611874 w 1868512"/>
              <a:gd name="connsiteY2" fmla="*/ 15813 h 833738"/>
              <a:gd name="connsiteX3" fmla="*/ 1756423 w 1868512"/>
              <a:gd name="connsiteY3" fmla="*/ 88084 h 833738"/>
              <a:gd name="connsiteX4" fmla="*/ 1756423 w 1868512"/>
              <a:gd name="connsiteY4" fmla="*/ 748847 h 833738"/>
              <a:gd name="connsiteX5" fmla="*/ 1746098 w 1868512"/>
              <a:gd name="connsiteY5" fmla="*/ 728198 h 833738"/>
              <a:gd name="connsiteX6" fmla="*/ 135412 w 1868512"/>
              <a:gd name="connsiteY6" fmla="*/ 769496 h 833738"/>
              <a:gd name="connsiteX7" fmla="*/ 104437 w 1868512"/>
              <a:gd name="connsiteY7" fmla="*/ 779820 h 833738"/>
              <a:gd name="connsiteX8" fmla="*/ 32163 w 1868512"/>
              <a:gd name="connsiteY8" fmla="*/ 779820 h 833738"/>
              <a:gd name="connsiteX9" fmla="*/ 11513 w 1868512"/>
              <a:gd name="connsiteY9" fmla="*/ 57110 h 833738"/>
              <a:gd name="connsiteX10" fmla="*/ 11513 w 1868512"/>
              <a:gd name="connsiteY10" fmla="*/ 46786 h 833738"/>
              <a:gd name="connsiteX11" fmla="*/ 135412 w 1868512"/>
              <a:gd name="connsiteY11" fmla="*/ 46786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8512" h="833738">
                <a:moveTo>
                  <a:pt x="135412" y="46786"/>
                </a:moveTo>
                <a:cubicBezTo>
                  <a:pt x="269636" y="41624"/>
                  <a:pt x="570779" y="20975"/>
                  <a:pt x="816856" y="15813"/>
                </a:cubicBezTo>
                <a:cubicBezTo>
                  <a:pt x="1062933" y="10651"/>
                  <a:pt x="1455280" y="3768"/>
                  <a:pt x="1611874" y="15813"/>
                </a:cubicBezTo>
                <a:cubicBezTo>
                  <a:pt x="1768468" y="27858"/>
                  <a:pt x="1732332" y="-34088"/>
                  <a:pt x="1756423" y="88084"/>
                </a:cubicBezTo>
                <a:cubicBezTo>
                  <a:pt x="1780515" y="210256"/>
                  <a:pt x="1758144" y="642161"/>
                  <a:pt x="1756423" y="748847"/>
                </a:cubicBezTo>
                <a:cubicBezTo>
                  <a:pt x="1754702" y="855533"/>
                  <a:pt x="2016266" y="724757"/>
                  <a:pt x="1746098" y="728198"/>
                </a:cubicBezTo>
                <a:cubicBezTo>
                  <a:pt x="1475930" y="731639"/>
                  <a:pt x="409022" y="760892"/>
                  <a:pt x="135412" y="769496"/>
                </a:cubicBezTo>
                <a:cubicBezTo>
                  <a:pt x="-138198" y="778100"/>
                  <a:pt x="121645" y="778099"/>
                  <a:pt x="104437" y="779820"/>
                </a:cubicBezTo>
                <a:cubicBezTo>
                  <a:pt x="87229" y="781541"/>
                  <a:pt x="47650" y="900272"/>
                  <a:pt x="32163" y="779820"/>
                </a:cubicBezTo>
                <a:cubicBezTo>
                  <a:pt x="16676" y="659368"/>
                  <a:pt x="14955" y="179282"/>
                  <a:pt x="11513" y="57110"/>
                </a:cubicBezTo>
                <a:cubicBezTo>
                  <a:pt x="8071" y="-65062"/>
                  <a:pt x="-12578" y="46786"/>
                  <a:pt x="11513" y="46786"/>
                </a:cubicBezTo>
                <a:cubicBezTo>
                  <a:pt x="35604" y="46786"/>
                  <a:pt x="1188" y="51948"/>
                  <a:pt x="135412" y="46786"/>
                </a:cubicBezTo>
                <a:close/>
              </a:path>
            </a:pathLst>
          </a:custGeom>
          <a:noFill/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07932" y="2140438"/>
            <a:ext cx="189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DNS Resolver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67290" y="1943100"/>
            <a:ext cx="1232851" cy="196382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10665" y="1818393"/>
            <a:ext cx="1232851" cy="196382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43516" y="1940062"/>
            <a:ext cx="2026264" cy="753502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50014" y="216391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nbergHand"/>
                <a:cs typeface="AhnbergHand"/>
              </a:rPr>
              <a:t>DNS Server</a:t>
            </a:r>
            <a:endParaRPr lang="en-US" dirty="0">
              <a:solidFill>
                <a:schemeClr val="accent1"/>
              </a:solidFill>
              <a:latin typeface="AhnbergHand"/>
              <a:cs typeface="AhnbergHan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410665" y="3055362"/>
            <a:ext cx="729236" cy="495837"/>
            <a:chOff x="4924605" y="4010196"/>
            <a:chExt cx="729236" cy="495837"/>
          </a:xfrm>
        </p:grpSpPr>
        <p:sp>
          <p:nvSpPr>
            <p:cNvPr id="26" name="Freeform 25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17949" y="3842267"/>
            <a:ext cx="729236" cy="495837"/>
            <a:chOff x="4924605" y="4010196"/>
            <a:chExt cx="729236" cy="495837"/>
          </a:xfrm>
        </p:grpSpPr>
        <p:sp>
          <p:nvSpPr>
            <p:cNvPr id="29" name="Freeform 28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9581" y="4440744"/>
            <a:ext cx="729236" cy="495837"/>
            <a:chOff x="4924605" y="4010196"/>
            <a:chExt cx="729236" cy="495837"/>
          </a:xfrm>
        </p:grpSpPr>
        <p:sp>
          <p:nvSpPr>
            <p:cNvPr id="32" name="Freeform 31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39733" y="3594348"/>
            <a:ext cx="729236" cy="495837"/>
            <a:chOff x="4924605" y="4010196"/>
            <a:chExt cx="729236" cy="495837"/>
          </a:xfrm>
        </p:grpSpPr>
        <p:sp>
          <p:nvSpPr>
            <p:cNvPr id="35" name="Freeform 34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29595" y="3055362"/>
            <a:ext cx="729236" cy="495837"/>
            <a:chOff x="4924605" y="4010196"/>
            <a:chExt cx="729236" cy="495837"/>
          </a:xfrm>
        </p:grpSpPr>
        <p:sp>
          <p:nvSpPr>
            <p:cNvPr id="50" name="Freeform 49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sp>
        <p:nvSpPr>
          <p:cNvPr id="52" name="Freeform 51"/>
          <p:cNvSpPr/>
          <p:nvPr/>
        </p:nvSpPr>
        <p:spPr>
          <a:xfrm>
            <a:off x="5311824" y="3060367"/>
            <a:ext cx="1057459" cy="147909"/>
          </a:xfrm>
          <a:custGeom>
            <a:avLst/>
            <a:gdLst>
              <a:gd name="connsiteX0" fmla="*/ 0 w 1057459"/>
              <a:gd name="connsiteY0" fmla="*/ 130511 h 147909"/>
              <a:gd name="connsiteX1" fmla="*/ 539289 w 1057459"/>
              <a:gd name="connsiteY1" fmla="*/ 43522 h 147909"/>
              <a:gd name="connsiteX2" fmla="*/ 1043786 w 1057459"/>
              <a:gd name="connsiteY2" fmla="*/ 87017 h 147909"/>
              <a:gd name="connsiteX3" fmla="*/ 922011 w 1057459"/>
              <a:gd name="connsiteY3" fmla="*/ 28 h 147909"/>
              <a:gd name="connsiteX4" fmla="*/ 1008993 w 1057459"/>
              <a:gd name="connsiteY4" fmla="*/ 78318 h 147909"/>
              <a:gd name="connsiteX5" fmla="*/ 948106 w 1057459"/>
              <a:gd name="connsiteY5" fmla="*/ 147909 h 14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459" h="147909">
                <a:moveTo>
                  <a:pt x="0" y="130511"/>
                </a:moveTo>
                <a:cubicBezTo>
                  <a:pt x="182662" y="90641"/>
                  <a:pt x="365325" y="50771"/>
                  <a:pt x="539289" y="43522"/>
                </a:cubicBezTo>
                <a:cubicBezTo>
                  <a:pt x="713253" y="36273"/>
                  <a:pt x="979999" y="94266"/>
                  <a:pt x="1043786" y="87017"/>
                </a:cubicBezTo>
                <a:cubicBezTo>
                  <a:pt x="1107573" y="79768"/>
                  <a:pt x="927810" y="1478"/>
                  <a:pt x="922011" y="28"/>
                </a:cubicBezTo>
                <a:cubicBezTo>
                  <a:pt x="916212" y="-1422"/>
                  <a:pt x="1004644" y="53671"/>
                  <a:pt x="1008993" y="78318"/>
                </a:cubicBezTo>
                <a:cubicBezTo>
                  <a:pt x="1013342" y="102965"/>
                  <a:pt x="948106" y="147909"/>
                  <a:pt x="948106" y="1479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034071" y="2294891"/>
            <a:ext cx="531888" cy="756805"/>
          </a:xfrm>
          <a:custGeom>
            <a:avLst/>
            <a:gdLst>
              <a:gd name="connsiteX0" fmla="*/ 0 w 531888"/>
              <a:gd name="connsiteY0" fmla="*/ 756805 h 756805"/>
              <a:gd name="connsiteX1" fmla="*/ 313136 w 531888"/>
              <a:gd name="connsiteY1" fmla="*/ 191376 h 756805"/>
              <a:gd name="connsiteX2" fmla="*/ 530591 w 531888"/>
              <a:gd name="connsiteY2" fmla="*/ 52193 h 756805"/>
              <a:gd name="connsiteX3" fmla="*/ 408816 w 531888"/>
              <a:gd name="connsiteY3" fmla="*/ 0 h 756805"/>
              <a:gd name="connsiteX4" fmla="*/ 521893 w 531888"/>
              <a:gd name="connsiteY4" fmla="*/ 52193 h 756805"/>
              <a:gd name="connsiteX5" fmla="*/ 487100 w 531888"/>
              <a:gd name="connsiteY5" fmla="*/ 252268 h 7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88" h="756805">
                <a:moveTo>
                  <a:pt x="0" y="756805"/>
                </a:moveTo>
                <a:cubicBezTo>
                  <a:pt x="112352" y="532808"/>
                  <a:pt x="224704" y="308811"/>
                  <a:pt x="313136" y="191376"/>
                </a:cubicBezTo>
                <a:cubicBezTo>
                  <a:pt x="401568" y="73941"/>
                  <a:pt x="514644" y="84089"/>
                  <a:pt x="530591" y="52193"/>
                </a:cubicBezTo>
                <a:cubicBezTo>
                  <a:pt x="546538" y="20297"/>
                  <a:pt x="410266" y="0"/>
                  <a:pt x="408816" y="0"/>
                </a:cubicBezTo>
                <a:cubicBezTo>
                  <a:pt x="407366" y="0"/>
                  <a:pt x="508846" y="10148"/>
                  <a:pt x="521893" y="52193"/>
                </a:cubicBezTo>
                <a:cubicBezTo>
                  <a:pt x="534940" y="94238"/>
                  <a:pt x="511020" y="173253"/>
                  <a:pt x="487100" y="25226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11646" y="3311303"/>
            <a:ext cx="370176" cy="436472"/>
          </a:xfrm>
          <a:custGeom>
            <a:avLst/>
            <a:gdLst>
              <a:gd name="connsiteX0" fmla="*/ 4734 w 370176"/>
              <a:gd name="connsiteY0" fmla="*/ 436305 h 436472"/>
              <a:gd name="connsiteX1" fmla="*/ 22130 w 370176"/>
              <a:gd name="connsiteY1" fmla="*/ 384112 h 436472"/>
              <a:gd name="connsiteX2" fmla="*/ 178698 w 370176"/>
              <a:gd name="connsiteY2" fmla="*/ 114446 h 436472"/>
              <a:gd name="connsiteX3" fmla="*/ 317869 w 370176"/>
              <a:gd name="connsiteY3" fmla="*/ 36156 h 436472"/>
              <a:gd name="connsiteX4" fmla="*/ 230887 w 370176"/>
              <a:gd name="connsiteY4" fmla="*/ 1360 h 436472"/>
              <a:gd name="connsiteX5" fmla="*/ 370059 w 370176"/>
              <a:gd name="connsiteY5" fmla="*/ 79650 h 436472"/>
              <a:gd name="connsiteX6" fmla="*/ 256982 w 370176"/>
              <a:gd name="connsiteY6" fmla="*/ 210134 h 4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176" h="436472">
                <a:moveTo>
                  <a:pt x="4734" y="436305"/>
                </a:moveTo>
                <a:cubicBezTo>
                  <a:pt x="-1065" y="437030"/>
                  <a:pt x="-6864" y="437755"/>
                  <a:pt x="22130" y="384112"/>
                </a:cubicBezTo>
                <a:cubicBezTo>
                  <a:pt x="51124" y="330469"/>
                  <a:pt x="129408" y="172439"/>
                  <a:pt x="178698" y="114446"/>
                </a:cubicBezTo>
                <a:cubicBezTo>
                  <a:pt x="227988" y="56453"/>
                  <a:pt x="309171" y="55004"/>
                  <a:pt x="317869" y="36156"/>
                </a:cubicBezTo>
                <a:cubicBezTo>
                  <a:pt x="326567" y="17308"/>
                  <a:pt x="222189" y="-5889"/>
                  <a:pt x="230887" y="1360"/>
                </a:cubicBezTo>
                <a:cubicBezTo>
                  <a:pt x="239585" y="8609"/>
                  <a:pt x="365710" y="44854"/>
                  <a:pt x="370059" y="79650"/>
                </a:cubicBezTo>
                <a:cubicBezTo>
                  <a:pt x="374408" y="114446"/>
                  <a:pt x="256982" y="210134"/>
                  <a:pt x="256982" y="2101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138450" y="2644368"/>
            <a:ext cx="431229" cy="1459895"/>
          </a:xfrm>
          <a:custGeom>
            <a:avLst/>
            <a:gdLst>
              <a:gd name="connsiteX0" fmla="*/ 0 w 431229"/>
              <a:gd name="connsiteY0" fmla="*/ 1459895 h 1459895"/>
              <a:gd name="connsiteX1" fmla="*/ 426212 w 431229"/>
              <a:gd name="connsiteY1" fmla="*/ 868370 h 1459895"/>
              <a:gd name="connsiteX2" fmla="*/ 243550 w 431229"/>
              <a:gd name="connsiteY2" fmla="*/ 259446 h 1459895"/>
              <a:gd name="connsiteX3" fmla="*/ 400117 w 431229"/>
              <a:gd name="connsiteY3" fmla="*/ 24576 h 1459895"/>
              <a:gd name="connsiteX4" fmla="*/ 295739 w 431229"/>
              <a:gd name="connsiteY4" fmla="*/ 7178 h 1459895"/>
              <a:gd name="connsiteX5" fmla="*/ 417514 w 431229"/>
              <a:gd name="connsiteY5" fmla="*/ 24576 h 1459895"/>
              <a:gd name="connsiteX6" fmla="*/ 417514 w 431229"/>
              <a:gd name="connsiteY6" fmla="*/ 163758 h 14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229" h="1459895">
                <a:moveTo>
                  <a:pt x="0" y="1459895"/>
                </a:moveTo>
                <a:cubicBezTo>
                  <a:pt x="192810" y="1264170"/>
                  <a:pt x="385620" y="1068445"/>
                  <a:pt x="426212" y="868370"/>
                </a:cubicBezTo>
                <a:cubicBezTo>
                  <a:pt x="466804" y="668295"/>
                  <a:pt x="247899" y="400078"/>
                  <a:pt x="243550" y="259446"/>
                </a:cubicBezTo>
                <a:cubicBezTo>
                  <a:pt x="239201" y="118814"/>
                  <a:pt x="391419" y="66621"/>
                  <a:pt x="400117" y="24576"/>
                </a:cubicBezTo>
                <a:cubicBezTo>
                  <a:pt x="408815" y="-17469"/>
                  <a:pt x="292840" y="7178"/>
                  <a:pt x="295739" y="7178"/>
                </a:cubicBezTo>
                <a:cubicBezTo>
                  <a:pt x="298638" y="7178"/>
                  <a:pt x="397218" y="-1521"/>
                  <a:pt x="417514" y="24576"/>
                </a:cubicBezTo>
                <a:cubicBezTo>
                  <a:pt x="437810" y="50673"/>
                  <a:pt x="417514" y="163758"/>
                  <a:pt x="417514" y="1637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729338" y="4056656"/>
            <a:ext cx="217456" cy="369467"/>
          </a:xfrm>
          <a:custGeom>
            <a:avLst/>
            <a:gdLst>
              <a:gd name="connsiteX0" fmla="*/ 0 w 217456"/>
              <a:gd name="connsiteY0" fmla="*/ 369467 h 369467"/>
              <a:gd name="connsiteX1" fmla="*/ 156568 w 217456"/>
              <a:gd name="connsiteY1" fmla="*/ 12812 h 369467"/>
              <a:gd name="connsiteX2" fmla="*/ 8699 w 217456"/>
              <a:gd name="connsiteY2" fmla="*/ 73704 h 369467"/>
              <a:gd name="connsiteX3" fmla="*/ 182663 w 217456"/>
              <a:gd name="connsiteY3" fmla="*/ 21511 h 369467"/>
              <a:gd name="connsiteX4" fmla="*/ 217456 w 217456"/>
              <a:gd name="connsiteY4" fmla="*/ 108500 h 3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56" h="369467">
                <a:moveTo>
                  <a:pt x="0" y="369467"/>
                </a:moveTo>
                <a:cubicBezTo>
                  <a:pt x="77559" y="215786"/>
                  <a:pt x="155118" y="62106"/>
                  <a:pt x="156568" y="12812"/>
                </a:cubicBezTo>
                <a:cubicBezTo>
                  <a:pt x="158018" y="-36482"/>
                  <a:pt x="4350" y="72254"/>
                  <a:pt x="8699" y="73704"/>
                </a:cubicBezTo>
                <a:cubicBezTo>
                  <a:pt x="13048" y="75154"/>
                  <a:pt x="147870" y="15712"/>
                  <a:pt x="182663" y="21511"/>
                </a:cubicBezTo>
                <a:cubicBezTo>
                  <a:pt x="217456" y="27310"/>
                  <a:pt x="217456" y="108500"/>
                  <a:pt x="217456" y="1085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051172" y="3869245"/>
            <a:ext cx="313186" cy="139330"/>
          </a:xfrm>
          <a:custGeom>
            <a:avLst/>
            <a:gdLst>
              <a:gd name="connsiteX0" fmla="*/ 0 w 313186"/>
              <a:gd name="connsiteY0" fmla="*/ 17546 h 139330"/>
              <a:gd name="connsiteX1" fmla="*/ 69586 w 313186"/>
              <a:gd name="connsiteY1" fmla="*/ 148 h 139330"/>
              <a:gd name="connsiteX2" fmla="*/ 156568 w 313186"/>
              <a:gd name="connsiteY2" fmla="*/ 26245 h 139330"/>
              <a:gd name="connsiteX3" fmla="*/ 295740 w 313186"/>
              <a:gd name="connsiteY3" fmla="*/ 95836 h 139330"/>
              <a:gd name="connsiteX4" fmla="*/ 191361 w 313186"/>
              <a:gd name="connsiteY4" fmla="*/ 148 h 139330"/>
              <a:gd name="connsiteX5" fmla="*/ 313136 w 313186"/>
              <a:gd name="connsiteY5" fmla="*/ 113234 h 139330"/>
              <a:gd name="connsiteX6" fmla="*/ 173965 w 313186"/>
              <a:gd name="connsiteY6" fmla="*/ 139330 h 13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86" h="139330">
                <a:moveTo>
                  <a:pt x="0" y="17546"/>
                </a:moveTo>
                <a:cubicBezTo>
                  <a:pt x="21745" y="8122"/>
                  <a:pt x="43491" y="-1302"/>
                  <a:pt x="69586" y="148"/>
                </a:cubicBezTo>
                <a:cubicBezTo>
                  <a:pt x="95681" y="1598"/>
                  <a:pt x="118876" y="10297"/>
                  <a:pt x="156568" y="26245"/>
                </a:cubicBezTo>
                <a:cubicBezTo>
                  <a:pt x="194260" y="42193"/>
                  <a:pt x="289941" y="100185"/>
                  <a:pt x="295740" y="95836"/>
                </a:cubicBezTo>
                <a:cubicBezTo>
                  <a:pt x="301539" y="91487"/>
                  <a:pt x="188462" y="-2752"/>
                  <a:pt x="191361" y="148"/>
                </a:cubicBezTo>
                <a:cubicBezTo>
                  <a:pt x="194260" y="3048"/>
                  <a:pt x="316035" y="90037"/>
                  <a:pt x="313136" y="113234"/>
                </a:cubicBezTo>
                <a:cubicBezTo>
                  <a:pt x="310237" y="136431"/>
                  <a:pt x="173965" y="139330"/>
                  <a:pt x="173965" y="13933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181646" y="4338599"/>
            <a:ext cx="730650" cy="318062"/>
          </a:xfrm>
          <a:custGeom>
            <a:avLst/>
            <a:gdLst>
              <a:gd name="connsiteX0" fmla="*/ 0 w 730650"/>
              <a:gd name="connsiteY0" fmla="*/ 313696 h 318062"/>
              <a:gd name="connsiteX1" fmla="*/ 78284 w 730650"/>
              <a:gd name="connsiteY1" fmla="*/ 313696 h 318062"/>
              <a:gd name="connsiteX2" fmla="*/ 504496 w 730650"/>
              <a:gd name="connsiteY2" fmla="*/ 287599 h 318062"/>
              <a:gd name="connsiteX3" fmla="*/ 669762 w 730650"/>
              <a:gd name="connsiteY3" fmla="*/ 9234 h 318062"/>
              <a:gd name="connsiteX4" fmla="*/ 547987 w 730650"/>
              <a:gd name="connsiteY4" fmla="*/ 61427 h 318062"/>
              <a:gd name="connsiteX5" fmla="*/ 669762 w 730650"/>
              <a:gd name="connsiteY5" fmla="*/ 9234 h 318062"/>
              <a:gd name="connsiteX6" fmla="*/ 730650 w 730650"/>
              <a:gd name="connsiteY6" fmla="*/ 78825 h 3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650" h="318062">
                <a:moveTo>
                  <a:pt x="0" y="313696"/>
                </a:moveTo>
                <a:lnTo>
                  <a:pt x="78284" y="313696"/>
                </a:lnTo>
                <a:cubicBezTo>
                  <a:pt x="162367" y="309347"/>
                  <a:pt x="405916" y="338343"/>
                  <a:pt x="504496" y="287599"/>
                </a:cubicBezTo>
                <a:cubicBezTo>
                  <a:pt x="603076" y="236855"/>
                  <a:pt x="662514" y="46929"/>
                  <a:pt x="669762" y="9234"/>
                </a:cubicBezTo>
                <a:cubicBezTo>
                  <a:pt x="677010" y="-28461"/>
                  <a:pt x="547987" y="61427"/>
                  <a:pt x="547987" y="61427"/>
                </a:cubicBezTo>
                <a:cubicBezTo>
                  <a:pt x="547987" y="61427"/>
                  <a:pt x="639318" y="6334"/>
                  <a:pt x="669762" y="9234"/>
                </a:cubicBezTo>
                <a:cubicBezTo>
                  <a:pt x="700206" y="12134"/>
                  <a:pt x="730650" y="78825"/>
                  <a:pt x="730650" y="7882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346617" y="2739801"/>
            <a:ext cx="695857" cy="320594"/>
          </a:xfrm>
          <a:custGeom>
            <a:avLst/>
            <a:gdLst>
              <a:gd name="connsiteX0" fmla="*/ 0 w 695857"/>
              <a:gd name="connsiteY0" fmla="*/ 320594 h 320594"/>
              <a:gd name="connsiteX1" fmla="*/ 495798 w 695857"/>
              <a:gd name="connsiteY1" fmla="*/ 120519 h 320594"/>
              <a:gd name="connsiteX2" fmla="*/ 608875 w 695857"/>
              <a:gd name="connsiteY2" fmla="*/ 16132 h 320594"/>
              <a:gd name="connsiteX3" fmla="*/ 469704 w 695857"/>
              <a:gd name="connsiteY3" fmla="*/ 16132 h 320594"/>
              <a:gd name="connsiteX4" fmla="*/ 652366 w 695857"/>
              <a:gd name="connsiteY4" fmla="*/ 7433 h 320594"/>
              <a:gd name="connsiteX5" fmla="*/ 695857 w 695857"/>
              <a:gd name="connsiteY5" fmla="*/ 137917 h 3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57" h="320594">
                <a:moveTo>
                  <a:pt x="0" y="320594"/>
                </a:moveTo>
                <a:cubicBezTo>
                  <a:pt x="197159" y="245928"/>
                  <a:pt x="394319" y="171263"/>
                  <a:pt x="495798" y="120519"/>
                </a:cubicBezTo>
                <a:cubicBezTo>
                  <a:pt x="597277" y="69775"/>
                  <a:pt x="613224" y="33530"/>
                  <a:pt x="608875" y="16132"/>
                </a:cubicBezTo>
                <a:cubicBezTo>
                  <a:pt x="604526" y="-1266"/>
                  <a:pt x="462456" y="17582"/>
                  <a:pt x="469704" y="16132"/>
                </a:cubicBezTo>
                <a:cubicBezTo>
                  <a:pt x="476952" y="14682"/>
                  <a:pt x="614674" y="-12864"/>
                  <a:pt x="652366" y="7433"/>
                </a:cubicBezTo>
                <a:cubicBezTo>
                  <a:pt x="690058" y="27730"/>
                  <a:pt x="695857" y="137917"/>
                  <a:pt x="695857" y="1379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669453" y="4730585"/>
            <a:ext cx="729236" cy="495837"/>
            <a:chOff x="4924605" y="4010196"/>
            <a:chExt cx="729236" cy="495837"/>
          </a:xfrm>
        </p:grpSpPr>
        <p:sp>
          <p:nvSpPr>
            <p:cNvPr id="68" name="Freeform 67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42612" y="4348376"/>
            <a:ext cx="729236" cy="495837"/>
            <a:chOff x="5670962" y="4828436"/>
            <a:chExt cx="729236" cy="495837"/>
          </a:xfrm>
        </p:grpSpPr>
        <p:sp>
          <p:nvSpPr>
            <p:cNvPr id="71" name="Freeform 70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95012" y="4500776"/>
            <a:ext cx="729236" cy="495837"/>
            <a:chOff x="5670962" y="4828436"/>
            <a:chExt cx="729236" cy="495837"/>
          </a:xfrm>
        </p:grpSpPr>
        <p:sp>
          <p:nvSpPr>
            <p:cNvPr id="74" name="Freeform 73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747412" y="4653176"/>
            <a:ext cx="729236" cy="495837"/>
            <a:chOff x="5670962" y="4828436"/>
            <a:chExt cx="729236" cy="495837"/>
          </a:xfrm>
        </p:grpSpPr>
        <p:sp>
          <p:nvSpPr>
            <p:cNvPr id="77" name="Freeform 76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899812" y="4805576"/>
            <a:ext cx="729236" cy="495837"/>
            <a:chOff x="5670962" y="4828436"/>
            <a:chExt cx="729236" cy="495837"/>
          </a:xfrm>
        </p:grpSpPr>
        <p:sp>
          <p:nvSpPr>
            <p:cNvPr id="80" name="Freeform 79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052212" y="4957976"/>
            <a:ext cx="729236" cy="495837"/>
            <a:chOff x="5670962" y="4828436"/>
            <a:chExt cx="729236" cy="495837"/>
          </a:xfrm>
        </p:grpSpPr>
        <p:sp>
          <p:nvSpPr>
            <p:cNvPr id="83" name="Freeform 82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204612" y="5110376"/>
            <a:ext cx="729236" cy="495837"/>
            <a:chOff x="5670962" y="4828436"/>
            <a:chExt cx="729236" cy="495837"/>
          </a:xfrm>
        </p:grpSpPr>
        <p:sp>
          <p:nvSpPr>
            <p:cNvPr id="86" name="Freeform 85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sp>
        <p:nvSpPr>
          <p:cNvPr id="88" name="Freeform 87"/>
          <p:cNvSpPr/>
          <p:nvPr/>
        </p:nvSpPr>
        <p:spPr>
          <a:xfrm>
            <a:off x="6171770" y="4809844"/>
            <a:ext cx="398449" cy="217116"/>
          </a:xfrm>
          <a:custGeom>
            <a:avLst/>
            <a:gdLst>
              <a:gd name="connsiteX0" fmla="*/ 0 w 398449"/>
              <a:gd name="connsiteY0" fmla="*/ 0 h 217116"/>
              <a:gd name="connsiteX1" fmla="*/ 240007 w 398449"/>
              <a:gd name="connsiteY1" fmla="*/ 44999 h 217116"/>
              <a:gd name="connsiteX2" fmla="*/ 395011 w 398449"/>
              <a:gd name="connsiteY2" fmla="*/ 169996 h 217116"/>
              <a:gd name="connsiteX3" fmla="*/ 350010 w 398449"/>
              <a:gd name="connsiteY3" fmla="*/ 34999 h 217116"/>
              <a:gd name="connsiteX4" fmla="*/ 380011 w 398449"/>
              <a:gd name="connsiteY4" fmla="*/ 154997 h 217116"/>
              <a:gd name="connsiteX5" fmla="*/ 285008 w 398449"/>
              <a:gd name="connsiteY5" fmla="*/ 214996 h 217116"/>
              <a:gd name="connsiteX6" fmla="*/ 300009 w 398449"/>
              <a:gd name="connsiteY6" fmla="*/ 199996 h 217116"/>
              <a:gd name="connsiteX7" fmla="*/ 360010 w 398449"/>
              <a:gd name="connsiteY7" fmla="*/ 164997 h 21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449" h="217116">
                <a:moveTo>
                  <a:pt x="0" y="0"/>
                </a:moveTo>
                <a:cubicBezTo>
                  <a:pt x="87086" y="8333"/>
                  <a:pt x="174172" y="16666"/>
                  <a:pt x="240007" y="44999"/>
                </a:cubicBezTo>
                <a:cubicBezTo>
                  <a:pt x="305842" y="73332"/>
                  <a:pt x="376677" y="171663"/>
                  <a:pt x="395011" y="169996"/>
                </a:cubicBezTo>
                <a:cubicBezTo>
                  <a:pt x="413345" y="168329"/>
                  <a:pt x="352510" y="37499"/>
                  <a:pt x="350010" y="34999"/>
                </a:cubicBezTo>
                <a:cubicBezTo>
                  <a:pt x="347510" y="32499"/>
                  <a:pt x="390845" y="124998"/>
                  <a:pt x="380011" y="154997"/>
                </a:cubicBezTo>
                <a:cubicBezTo>
                  <a:pt x="369177" y="184996"/>
                  <a:pt x="298342" y="207496"/>
                  <a:pt x="285008" y="214996"/>
                </a:cubicBezTo>
                <a:cubicBezTo>
                  <a:pt x="271674" y="222496"/>
                  <a:pt x="287509" y="208329"/>
                  <a:pt x="300009" y="199996"/>
                </a:cubicBezTo>
                <a:cubicBezTo>
                  <a:pt x="312509" y="191663"/>
                  <a:pt x="360010" y="164997"/>
                  <a:pt x="360010" y="164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996766" y="4074857"/>
            <a:ext cx="593149" cy="744986"/>
          </a:xfrm>
          <a:custGeom>
            <a:avLst/>
            <a:gdLst>
              <a:gd name="connsiteX0" fmla="*/ 0 w 593149"/>
              <a:gd name="connsiteY0" fmla="*/ 0 h 744986"/>
              <a:gd name="connsiteX1" fmla="*/ 285007 w 593149"/>
              <a:gd name="connsiteY1" fmla="*/ 409993 h 744986"/>
              <a:gd name="connsiteX2" fmla="*/ 575015 w 593149"/>
              <a:gd name="connsiteY2" fmla="*/ 729987 h 744986"/>
              <a:gd name="connsiteX3" fmla="*/ 565015 w 593149"/>
              <a:gd name="connsiteY3" fmla="*/ 659988 h 744986"/>
              <a:gd name="connsiteX4" fmla="*/ 585016 w 593149"/>
              <a:gd name="connsiteY4" fmla="*/ 724987 h 744986"/>
              <a:gd name="connsiteX5" fmla="*/ 480013 w 593149"/>
              <a:gd name="connsiteY5" fmla="*/ 744986 h 74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49" h="744986">
                <a:moveTo>
                  <a:pt x="0" y="0"/>
                </a:moveTo>
                <a:cubicBezTo>
                  <a:pt x="94585" y="144164"/>
                  <a:pt x="189171" y="288329"/>
                  <a:pt x="285007" y="409993"/>
                </a:cubicBezTo>
                <a:cubicBezTo>
                  <a:pt x="380843" y="531657"/>
                  <a:pt x="528347" y="688321"/>
                  <a:pt x="575015" y="729987"/>
                </a:cubicBezTo>
                <a:cubicBezTo>
                  <a:pt x="621683" y="771653"/>
                  <a:pt x="563348" y="660821"/>
                  <a:pt x="565015" y="659988"/>
                </a:cubicBezTo>
                <a:cubicBezTo>
                  <a:pt x="566682" y="659155"/>
                  <a:pt x="599183" y="710821"/>
                  <a:pt x="585016" y="724987"/>
                </a:cubicBezTo>
                <a:cubicBezTo>
                  <a:pt x="570849" y="739153"/>
                  <a:pt x="525431" y="742069"/>
                  <a:pt x="480013" y="74498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351803" y="4858183"/>
            <a:ext cx="195005" cy="106190"/>
          </a:xfrm>
          <a:custGeom>
            <a:avLst/>
            <a:gdLst>
              <a:gd name="connsiteX0" fmla="*/ 0 w 195005"/>
              <a:gd name="connsiteY0" fmla="*/ 101658 h 106190"/>
              <a:gd name="connsiteX1" fmla="*/ 125003 w 195005"/>
              <a:gd name="connsiteY1" fmla="*/ 96658 h 106190"/>
              <a:gd name="connsiteX2" fmla="*/ 165004 w 195005"/>
              <a:gd name="connsiteY2" fmla="*/ 16659 h 106190"/>
              <a:gd name="connsiteX3" fmla="*/ 115003 w 195005"/>
              <a:gd name="connsiteY3" fmla="*/ 26659 h 106190"/>
              <a:gd name="connsiteX4" fmla="*/ 165004 w 195005"/>
              <a:gd name="connsiteY4" fmla="*/ 1660 h 106190"/>
              <a:gd name="connsiteX5" fmla="*/ 195005 w 195005"/>
              <a:gd name="connsiteY5" fmla="*/ 81658 h 1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5" h="106190">
                <a:moveTo>
                  <a:pt x="0" y="101658"/>
                </a:moveTo>
                <a:cubicBezTo>
                  <a:pt x="48751" y="106241"/>
                  <a:pt x="97502" y="110825"/>
                  <a:pt x="125003" y="96658"/>
                </a:cubicBezTo>
                <a:cubicBezTo>
                  <a:pt x="152504" y="82491"/>
                  <a:pt x="166671" y="28325"/>
                  <a:pt x="165004" y="16659"/>
                </a:cubicBezTo>
                <a:cubicBezTo>
                  <a:pt x="163337" y="4993"/>
                  <a:pt x="115003" y="29159"/>
                  <a:pt x="115003" y="26659"/>
                </a:cubicBezTo>
                <a:cubicBezTo>
                  <a:pt x="115003" y="24159"/>
                  <a:pt x="151670" y="-7506"/>
                  <a:pt x="165004" y="1660"/>
                </a:cubicBezTo>
                <a:cubicBezTo>
                  <a:pt x="178338" y="10826"/>
                  <a:pt x="195005" y="81658"/>
                  <a:pt x="195005" y="816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356803" y="5024840"/>
            <a:ext cx="326898" cy="114998"/>
          </a:xfrm>
          <a:custGeom>
            <a:avLst/>
            <a:gdLst>
              <a:gd name="connsiteX0" fmla="*/ 0 w 326898"/>
              <a:gd name="connsiteY0" fmla="*/ 0 h 114998"/>
              <a:gd name="connsiteX1" fmla="*/ 185005 w 326898"/>
              <a:gd name="connsiteY1" fmla="*/ 54999 h 114998"/>
              <a:gd name="connsiteX2" fmla="*/ 320008 w 326898"/>
              <a:gd name="connsiteY2" fmla="*/ 9999 h 114998"/>
              <a:gd name="connsiteX3" fmla="*/ 215006 w 326898"/>
              <a:gd name="connsiteY3" fmla="*/ 14999 h 114998"/>
              <a:gd name="connsiteX4" fmla="*/ 315008 w 326898"/>
              <a:gd name="connsiteY4" fmla="*/ 24999 h 114998"/>
              <a:gd name="connsiteX5" fmla="*/ 325009 w 326898"/>
              <a:gd name="connsiteY5" fmla="*/ 114998 h 11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98" h="114998">
                <a:moveTo>
                  <a:pt x="0" y="0"/>
                </a:moveTo>
                <a:cubicBezTo>
                  <a:pt x="65835" y="26666"/>
                  <a:pt x="131670" y="53333"/>
                  <a:pt x="185005" y="54999"/>
                </a:cubicBezTo>
                <a:cubicBezTo>
                  <a:pt x="238340" y="56666"/>
                  <a:pt x="315008" y="16666"/>
                  <a:pt x="320008" y="9999"/>
                </a:cubicBezTo>
                <a:cubicBezTo>
                  <a:pt x="325008" y="3332"/>
                  <a:pt x="215839" y="12499"/>
                  <a:pt x="215006" y="14999"/>
                </a:cubicBezTo>
                <a:cubicBezTo>
                  <a:pt x="214173" y="17499"/>
                  <a:pt x="296674" y="8333"/>
                  <a:pt x="315008" y="24999"/>
                </a:cubicBezTo>
                <a:cubicBezTo>
                  <a:pt x="333342" y="41665"/>
                  <a:pt x="325009" y="114998"/>
                  <a:pt x="325009" y="114998"/>
                </a:cubicBezTo>
              </a:path>
            </a:pathLst>
          </a:cu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356803" y="5069839"/>
            <a:ext cx="491901" cy="221560"/>
          </a:xfrm>
          <a:custGeom>
            <a:avLst/>
            <a:gdLst>
              <a:gd name="connsiteX0" fmla="*/ 0 w 491901"/>
              <a:gd name="connsiteY0" fmla="*/ 0 h 221560"/>
              <a:gd name="connsiteX1" fmla="*/ 330009 w 491901"/>
              <a:gd name="connsiteY1" fmla="*/ 219996 h 221560"/>
              <a:gd name="connsiteX2" fmla="*/ 475013 w 491901"/>
              <a:gd name="connsiteY2" fmla="*/ 99998 h 221560"/>
              <a:gd name="connsiteX3" fmla="*/ 370010 w 491901"/>
              <a:gd name="connsiteY3" fmla="*/ 129997 h 221560"/>
              <a:gd name="connsiteX4" fmla="*/ 480013 w 491901"/>
              <a:gd name="connsiteY4" fmla="*/ 99998 h 221560"/>
              <a:gd name="connsiteX5" fmla="*/ 490013 w 491901"/>
              <a:gd name="connsiteY5" fmla="*/ 169997 h 2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901" h="221560">
                <a:moveTo>
                  <a:pt x="0" y="0"/>
                </a:moveTo>
                <a:cubicBezTo>
                  <a:pt x="125420" y="101665"/>
                  <a:pt x="250840" y="203330"/>
                  <a:pt x="330009" y="219996"/>
                </a:cubicBezTo>
                <a:cubicBezTo>
                  <a:pt x="409178" y="236662"/>
                  <a:pt x="468346" y="114998"/>
                  <a:pt x="475013" y="99998"/>
                </a:cubicBezTo>
                <a:cubicBezTo>
                  <a:pt x="481680" y="84998"/>
                  <a:pt x="369177" y="129997"/>
                  <a:pt x="370010" y="129997"/>
                </a:cubicBezTo>
                <a:cubicBezTo>
                  <a:pt x="370843" y="129997"/>
                  <a:pt x="460013" y="93331"/>
                  <a:pt x="480013" y="99998"/>
                </a:cubicBezTo>
                <a:cubicBezTo>
                  <a:pt x="500013" y="106665"/>
                  <a:pt x="488346" y="157497"/>
                  <a:pt x="490013" y="169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7341802" y="5129838"/>
            <a:ext cx="645018" cy="340755"/>
          </a:xfrm>
          <a:custGeom>
            <a:avLst/>
            <a:gdLst>
              <a:gd name="connsiteX0" fmla="*/ 0 w 645018"/>
              <a:gd name="connsiteY0" fmla="*/ 0 h 340755"/>
              <a:gd name="connsiteX1" fmla="*/ 380011 w 645018"/>
              <a:gd name="connsiteY1" fmla="*/ 334994 h 340755"/>
              <a:gd name="connsiteX2" fmla="*/ 610017 w 645018"/>
              <a:gd name="connsiteY2" fmla="*/ 214996 h 340755"/>
              <a:gd name="connsiteX3" fmla="*/ 505014 w 645018"/>
              <a:gd name="connsiteY3" fmla="*/ 254995 h 340755"/>
              <a:gd name="connsiteX4" fmla="*/ 605017 w 645018"/>
              <a:gd name="connsiteY4" fmla="*/ 219996 h 340755"/>
              <a:gd name="connsiteX5" fmla="*/ 645018 w 645018"/>
              <a:gd name="connsiteY5" fmla="*/ 324994 h 34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18" h="340755">
                <a:moveTo>
                  <a:pt x="0" y="0"/>
                </a:moveTo>
                <a:cubicBezTo>
                  <a:pt x="139171" y="149580"/>
                  <a:pt x="278342" y="299161"/>
                  <a:pt x="380011" y="334994"/>
                </a:cubicBezTo>
                <a:cubicBezTo>
                  <a:pt x="481680" y="370827"/>
                  <a:pt x="589183" y="228329"/>
                  <a:pt x="610017" y="214996"/>
                </a:cubicBezTo>
                <a:cubicBezTo>
                  <a:pt x="630851" y="201663"/>
                  <a:pt x="505847" y="254162"/>
                  <a:pt x="505014" y="254995"/>
                </a:cubicBezTo>
                <a:cubicBezTo>
                  <a:pt x="504181" y="255828"/>
                  <a:pt x="581683" y="208330"/>
                  <a:pt x="605017" y="219996"/>
                </a:cubicBezTo>
                <a:cubicBezTo>
                  <a:pt x="628351" y="231662"/>
                  <a:pt x="645018" y="324994"/>
                  <a:pt x="645018" y="32499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306801" y="5174837"/>
            <a:ext cx="806338" cy="568873"/>
          </a:xfrm>
          <a:custGeom>
            <a:avLst/>
            <a:gdLst>
              <a:gd name="connsiteX0" fmla="*/ 0 w 806338"/>
              <a:gd name="connsiteY0" fmla="*/ 0 h 568873"/>
              <a:gd name="connsiteX1" fmla="*/ 455013 w 806338"/>
              <a:gd name="connsiteY1" fmla="*/ 559990 h 568873"/>
              <a:gd name="connsiteX2" fmla="*/ 780022 w 806338"/>
              <a:gd name="connsiteY2" fmla="*/ 344994 h 568873"/>
              <a:gd name="connsiteX3" fmla="*/ 705020 w 806338"/>
              <a:gd name="connsiteY3" fmla="*/ 359993 h 568873"/>
              <a:gd name="connsiteX4" fmla="*/ 795022 w 806338"/>
              <a:gd name="connsiteY4" fmla="*/ 339994 h 568873"/>
              <a:gd name="connsiteX5" fmla="*/ 805022 w 806338"/>
              <a:gd name="connsiteY5" fmla="*/ 434992 h 56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8" h="568873">
                <a:moveTo>
                  <a:pt x="0" y="0"/>
                </a:moveTo>
                <a:cubicBezTo>
                  <a:pt x="162504" y="251245"/>
                  <a:pt x="325009" y="502491"/>
                  <a:pt x="455013" y="559990"/>
                </a:cubicBezTo>
                <a:cubicBezTo>
                  <a:pt x="585017" y="617489"/>
                  <a:pt x="738354" y="378327"/>
                  <a:pt x="780022" y="344994"/>
                </a:cubicBezTo>
                <a:cubicBezTo>
                  <a:pt x="821690" y="311661"/>
                  <a:pt x="702520" y="360826"/>
                  <a:pt x="705020" y="359993"/>
                </a:cubicBezTo>
                <a:cubicBezTo>
                  <a:pt x="707520" y="359160"/>
                  <a:pt x="778355" y="327494"/>
                  <a:pt x="795022" y="339994"/>
                </a:cubicBezTo>
                <a:cubicBezTo>
                  <a:pt x="811689" y="352494"/>
                  <a:pt x="805022" y="434992"/>
                  <a:pt x="805022" y="4349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176798" y="5184837"/>
            <a:ext cx="1170032" cy="826556"/>
          </a:xfrm>
          <a:custGeom>
            <a:avLst/>
            <a:gdLst>
              <a:gd name="connsiteX0" fmla="*/ 0 w 1170032"/>
              <a:gd name="connsiteY0" fmla="*/ 0 h 826556"/>
              <a:gd name="connsiteX1" fmla="*/ 510014 w 1170032"/>
              <a:gd name="connsiteY1" fmla="*/ 784985 h 826556"/>
              <a:gd name="connsiteX2" fmla="*/ 1020028 w 1170032"/>
              <a:gd name="connsiteY2" fmla="*/ 689987 h 826556"/>
              <a:gd name="connsiteX3" fmla="*/ 1130031 w 1170032"/>
              <a:gd name="connsiteY3" fmla="*/ 449992 h 826556"/>
              <a:gd name="connsiteX4" fmla="*/ 1090030 w 1170032"/>
              <a:gd name="connsiteY4" fmla="*/ 474991 h 826556"/>
              <a:gd name="connsiteX5" fmla="*/ 1135031 w 1170032"/>
              <a:gd name="connsiteY5" fmla="*/ 434992 h 826556"/>
              <a:gd name="connsiteX6" fmla="*/ 1170032 w 1170032"/>
              <a:gd name="connsiteY6" fmla="*/ 489991 h 82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032" h="826556">
                <a:moveTo>
                  <a:pt x="0" y="0"/>
                </a:moveTo>
                <a:cubicBezTo>
                  <a:pt x="170004" y="334993"/>
                  <a:pt x="340009" y="669987"/>
                  <a:pt x="510014" y="784985"/>
                </a:cubicBezTo>
                <a:cubicBezTo>
                  <a:pt x="680019" y="899983"/>
                  <a:pt x="916692" y="745819"/>
                  <a:pt x="1020028" y="689987"/>
                </a:cubicBezTo>
                <a:cubicBezTo>
                  <a:pt x="1123364" y="634155"/>
                  <a:pt x="1118364" y="485825"/>
                  <a:pt x="1130031" y="449992"/>
                </a:cubicBezTo>
                <a:cubicBezTo>
                  <a:pt x="1141698" y="414159"/>
                  <a:pt x="1089197" y="477491"/>
                  <a:pt x="1090030" y="474991"/>
                </a:cubicBezTo>
                <a:cubicBezTo>
                  <a:pt x="1090863" y="472491"/>
                  <a:pt x="1121697" y="432492"/>
                  <a:pt x="1135031" y="434992"/>
                </a:cubicBezTo>
                <a:cubicBezTo>
                  <a:pt x="1148365" y="437492"/>
                  <a:pt x="1170032" y="489991"/>
                  <a:pt x="1170032" y="4899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7982460" y="2753484"/>
            <a:ext cx="648377" cy="16459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134860" y="2753484"/>
            <a:ext cx="648377" cy="17983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8287260" y="2753484"/>
            <a:ext cx="648377" cy="19507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8439660" y="2753484"/>
            <a:ext cx="648377" cy="21031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8592060" y="2753484"/>
            <a:ext cx="648377" cy="22555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8744460" y="2753484"/>
            <a:ext cx="648377" cy="24079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74057" y="2223739"/>
            <a:ext cx="1071105" cy="1068101"/>
          </a:xfrm>
          <a:custGeom>
            <a:avLst/>
            <a:gdLst>
              <a:gd name="connsiteX0" fmla="*/ 663 w 1071105"/>
              <a:gd name="connsiteY0" fmla="*/ 5111 h 1068101"/>
              <a:gd name="connsiteX1" fmla="*/ 57813 w 1071105"/>
              <a:gd name="connsiteY1" fmla="*/ 16541 h 1068101"/>
              <a:gd name="connsiteX2" fmla="*/ 366423 w 1071105"/>
              <a:gd name="connsiteY2" fmla="*/ 142271 h 1068101"/>
              <a:gd name="connsiteX3" fmla="*/ 629313 w 1071105"/>
              <a:gd name="connsiteY3" fmla="*/ 873791 h 1068101"/>
              <a:gd name="connsiteX4" fmla="*/ 1063653 w 1071105"/>
              <a:gd name="connsiteY4" fmla="*/ 942371 h 1068101"/>
              <a:gd name="connsiteX5" fmla="*/ 915063 w 1071105"/>
              <a:gd name="connsiteY5" fmla="*/ 793781 h 1068101"/>
              <a:gd name="connsiteX6" fmla="*/ 1063653 w 1071105"/>
              <a:gd name="connsiteY6" fmla="*/ 953801 h 1068101"/>
              <a:gd name="connsiteX7" fmla="*/ 915063 w 1071105"/>
              <a:gd name="connsiteY7" fmla="*/ 1068101 h 10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105" h="1068101">
                <a:moveTo>
                  <a:pt x="663" y="5111"/>
                </a:moveTo>
                <a:cubicBezTo>
                  <a:pt x="-1242" y="-604"/>
                  <a:pt x="-3147" y="-6319"/>
                  <a:pt x="57813" y="16541"/>
                </a:cubicBezTo>
                <a:cubicBezTo>
                  <a:pt x="118773" y="39401"/>
                  <a:pt x="271173" y="-604"/>
                  <a:pt x="366423" y="142271"/>
                </a:cubicBezTo>
                <a:cubicBezTo>
                  <a:pt x="461673" y="285146"/>
                  <a:pt x="513108" y="740441"/>
                  <a:pt x="629313" y="873791"/>
                </a:cubicBezTo>
                <a:cubicBezTo>
                  <a:pt x="745518" y="1007141"/>
                  <a:pt x="1016028" y="955706"/>
                  <a:pt x="1063653" y="942371"/>
                </a:cubicBezTo>
                <a:cubicBezTo>
                  <a:pt x="1111278" y="929036"/>
                  <a:pt x="915063" y="791876"/>
                  <a:pt x="915063" y="793781"/>
                </a:cubicBezTo>
                <a:cubicBezTo>
                  <a:pt x="915063" y="795686"/>
                  <a:pt x="1063653" y="908081"/>
                  <a:pt x="1063653" y="953801"/>
                </a:cubicBezTo>
                <a:cubicBezTo>
                  <a:pt x="1063653" y="999521"/>
                  <a:pt x="989358" y="1033811"/>
                  <a:pt x="915063" y="10681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3451860" y="2366010"/>
            <a:ext cx="1977937" cy="2468880"/>
          </a:xfrm>
          <a:custGeom>
            <a:avLst/>
            <a:gdLst>
              <a:gd name="connsiteX0" fmla="*/ 0 w 1977937"/>
              <a:gd name="connsiteY0" fmla="*/ 0 h 2468880"/>
              <a:gd name="connsiteX1" fmla="*/ 182880 w 1977937"/>
              <a:gd name="connsiteY1" fmla="*/ 91440 h 2468880"/>
              <a:gd name="connsiteX2" fmla="*/ 400050 w 1977937"/>
              <a:gd name="connsiteY2" fmla="*/ 891540 h 2468880"/>
              <a:gd name="connsiteX3" fmla="*/ 754380 w 1977937"/>
              <a:gd name="connsiteY3" fmla="*/ 2137410 h 2468880"/>
              <a:gd name="connsiteX4" fmla="*/ 1805940 w 1977937"/>
              <a:gd name="connsiteY4" fmla="*/ 2320290 h 2468880"/>
              <a:gd name="connsiteX5" fmla="*/ 1748790 w 1977937"/>
              <a:gd name="connsiteY5" fmla="*/ 2228850 h 2468880"/>
              <a:gd name="connsiteX6" fmla="*/ 1977390 w 1977937"/>
              <a:gd name="connsiteY6" fmla="*/ 2331720 h 2468880"/>
              <a:gd name="connsiteX7" fmla="*/ 1817370 w 1977937"/>
              <a:gd name="connsiteY7" fmla="*/ 246888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937" h="2468880">
                <a:moveTo>
                  <a:pt x="0" y="0"/>
                </a:moveTo>
                <a:lnTo>
                  <a:pt x="182880" y="91440"/>
                </a:lnTo>
                <a:cubicBezTo>
                  <a:pt x="249555" y="240030"/>
                  <a:pt x="304800" y="550545"/>
                  <a:pt x="400050" y="891540"/>
                </a:cubicBezTo>
                <a:cubicBezTo>
                  <a:pt x="495300" y="1232535"/>
                  <a:pt x="520065" y="1899285"/>
                  <a:pt x="754380" y="2137410"/>
                </a:cubicBezTo>
                <a:cubicBezTo>
                  <a:pt x="988695" y="2375535"/>
                  <a:pt x="1640205" y="2305050"/>
                  <a:pt x="1805940" y="2320290"/>
                </a:cubicBezTo>
                <a:cubicBezTo>
                  <a:pt x="1971675" y="2335530"/>
                  <a:pt x="1720215" y="2226945"/>
                  <a:pt x="1748790" y="2228850"/>
                </a:cubicBezTo>
                <a:cubicBezTo>
                  <a:pt x="1777365" y="2230755"/>
                  <a:pt x="1965960" y="2291715"/>
                  <a:pt x="1977390" y="2331720"/>
                </a:cubicBezTo>
                <a:cubicBezTo>
                  <a:pt x="1988820" y="2371725"/>
                  <a:pt x="1817370" y="2468880"/>
                  <a:pt x="1817370" y="24688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13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Signalling via Queries</a:t>
            </a:r>
            <a:endParaRPr lang="en-AU" dirty="0"/>
          </a:p>
        </p:txBody>
      </p:sp>
      <p:sp>
        <p:nvSpPr>
          <p:cNvPr id="14" name="Freeform 13"/>
          <p:cNvSpPr/>
          <p:nvPr/>
        </p:nvSpPr>
        <p:spPr>
          <a:xfrm>
            <a:off x="1998206" y="1916584"/>
            <a:ext cx="1471368" cy="753502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4704" y="214043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Client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660845" y="1916963"/>
            <a:ext cx="1868512" cy="833738"/>
          </a:xfrm>
          <a:custGeom>
            <a:avLst/>
            <a:gdLst>
              <a:gd name="connsiteX0" fmla="*/ 135412 w 1868512"/>
              <a:gd name="connsiteY0" fmla="*/ 46786 h 833738"/>
              <a:gd name="connsiteX1" fmla="*/ 816856 w 1868512"/>
              <a:gd name="connsiteY1" fmla="*/ 15813 h 833738"/>
              <a:gd name="connsiteX2" fmla="*/ 1611874 w 1868512"/>
              <a:gd name="connsiteY2" fmla="*/ 15813 h 833738"/>
              <a:gd name="connsiteX3" fmla="*/ 1756423 w 1868512"/>
              <a:gd name="connsiteY3" fmla="*/ 88084 h 833738"/>
              <a:gd name="connsiteX4" fmla="*/ 1756423 w 1868512"/>
              <a:gd name="connsiteY4" fmla="*/ 748847 h 833738"/>
              <a:gd name="connsiteX5" fmla="*/ 1746098 w 1868512"/>
              <a:gd name="connsiteY5" fmla="*/ 728198 h 833738"/>
              <a:gd name="connsiteX6" fmla="*/ 135412 w 1868512"/>
              <a:gd name="connsiteY6" fmla="*/ 769496 h 833738"/>
              <a:gd name="connsiteX7" fmla="*/ 104437 w 1868512"/>
              <a:gd name="connsiteY7" fmla="*/ 779820 h 833738"/>
              <a:gd name="connsiteX8" fmla="*/ 32163 w 1868512"/>
              <a:gd name="connsiteY8" fmla="*/ 779820 h 833738"/>
              <a:gd name="connsiteX9" fmla="*/ 11513 w 1868512"/>
              <a:gd name="connsiteY9" fmla="*/ 57110 h 833738"/>
              <a:gd name="connsiteX10" fmla="*/ 11513 w 1868512"/>
              <a:gd name="connsiteY10" fmla="*/ 46786 h 833738"/>
              <a:gd name="connsiteX11" fmla="*/ 135412 w 1868512"/>
              <a:gd name="connsiteY11" fmla="*/ 46786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8512" h="833738">
                <a:moveTo>
                  <a:pt x="135412" y="46786"/>
                </a:moveTo>
                <a:cubicBezTo>
                  <a:pt x="269636" y="41624"/>
                  <a:pt x="570779" y="20975"/>
                  <a:pt x="816856" y="15813"/>
                </a:cubicBezTo>
                <a:cubicBezTo>
                  <a:pt x="1062933" y="10651"/>
                  <a:pt x="1455280" y="3768"/>
                  <a:pt x="1611874" y="15813"/>
                </a:cubicBezTo>
                <a:cubicBezTo>
                  <a:pt x="1768468" y="27858"/>
                  <a:pt x="1732332" y="-34088"/>
                  <a:pt x="1756423" y="88084"/>
                </a:cubicBezTo>
                <a:cubicBezTo>
                  <a:pt x="1780515" y="210256"/>
                  <a:pt x="1758144" y="642161"/>
                  <a:pt x="1756423" y="748847"/>
                </a:cubicBezTo>
                <a:cubicBezTo>
                  <a:pt x="1754702" y="855533"/>
                  <a:pt x="2016266" y="724757"/>
                  <a:pt x="1746098" y="728198"/>
                </a:cubicBezTo>
                <a:cubicBezTo>
                  <a:pt x="1475930" y="731639"/>
                  <a:pt x="409022" y="760892"/>
                  <a:pt x="135412" y="769496"/>
                </a:cubicBezTo>
                <a:cubicBezTo>
                  <a:pt x="-138198" y="778100"/>
                  <a:pt x="121645" y="778099"/>
                  <a:pt x="104437" y="779820"/>
                </a:cubicBezTo>
                <a:cubicBezTo>
                  <a:pt x="87229" y="781541"/>
                  <a:pt x="47650" y="900272"/>
                  <a:pt x="32163" y="779820"/>
                </a:cubicBezTo>
                <a:cubicBezTo>
                  <a:pt x="16676" y="659368"/>
                  <a:pt x="14955" y="179282"/>
                  <a:pt x="11513" y="57110"/>
                </a:cubicBezTo>
                <a:cubicBezTo>
                  <a:pt x="8071" y="-65062"/>
                  <a:pt x="-12578" y="46786"/>
                  <a:pt x="11513" y="46786"/>
                </a:cubicBezTo>
                <a:cubicBezTo>
                  <a:pt x="35604" y="46786"/>
                  <a:pt x="1188" y="51948"/>
                  <a:pt x="135412" y="46786"/>
                </a:cubicBezTo>
                <a:close/>
              </a:path>
            </a:pathLst>
          </a:custGeom>
          <a:noFill/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07932" y="2140438"/>
            <a:ext cx="189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DNS Resolver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67290" y="1943100"/>
            <a:ext cx="1232851" cy="196382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10665" y="1818393"/>
            <a:ext cx="1232851" cy="196382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43516" y="1940062"/>
            <a:ext cx="2026264" cy="753502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50014" y="216391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nbergHand"/>
                <a:cs typeface="AhnbergHand"/>
              </a:rPr>
              <a:t>Server</a:t>
            </a:r>
            <a:endParaRPr lang="en-US" dirty="0">
              <a:solidFill>
                <a:schemeClr val="accent1"/>
              </a:solidFill>
              <a:latin typeface="AhnbergHand"/>
              <a:cs typeface="AhnbergHan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410665" y="3055362"/>
            <a:ext cx="729236" cy="495837"/>
            <a:chOff x="4924605" y="4010196"/>
            <a:chExt cx="729236" cy="495837"/>
          </a:xfrm>
        </p:grpSpPr>
        <p:sp>
          <p:nvSpPr>
            <p:cNvPr id="26" name="Freeform 25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17949" y="3842267"/>
            <a:ext cx="729236" cy="495837"/>
            <a:chOff x="4924605" y="4010196"/>
            <a:chExt cx="729236" cy="495837"/>
          </a:xfrm>
        </p:grpSpPr>
        <p:sp>
          <p:nvSpPr>
            <p:cNvPr id="29" name="Freeform 28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9581" y="4440744"/>
            <a:ext cx="729236" cy="495837"/>
            <a:chOff x="4924605" y="4010196"/>
            <a:chExt cx="729236" cy="495837"/>
          </a:xfrm>
        </p:grpSpPr>
        <p:sp>
          <p:nvSpPr>
            <p:cNvPr id="32" name="Freeform 31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39733" y="3594348"/>
            <a:ext cx="729236" cy="495837"/>
            <a:chOff x="4924605" y="4010196"/>
            <a:chExt cx="729236" cy="495837"/>
          </a:xfrm>
        </p:grpSpPr>
        <p:sp>
          <p:nvSpPr>
            <p:cNvPr id="35" name="Freeform 34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29595" y="3055362"/>
            <a:ext cx="729236" cy="495837"/>
            <a:chOff x="4924605" y="4010196"/>
            <a:chExt cx="729236" cy="495837"/>
          </a:xfrm>
        </p:grpSpPr>
        <p:sp>
          <p:nvSpPr>
            <p:cNvPr id="50" name="Freeform 49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sp>
        <p:nvSpPr>
          <p:cNvPr id="52" name="Freeform 51"/>
          <p:cNvSpPr/>
          <p:nvPr/>
        </p:nvSpPr>
        <p:spPr>
          <a:xfrm>
            <a:off x="5311824" y="3060367"/>
            <a:ext cx="1057459" cy="147909"/>
          </a:xfrm>
          <a:custGeom>
            <a:avLst/>
            <a:gdLst>
              <a:gd name="connsiteX0" fmla="*/ 0 w 1057459"/>
              <a:gd name="connsiteY0" fmla="*/ 130511 h 147909"/>
              <a:gd name="connsiteX1" fmla="*/ 539289 w 1057459"/>
              <a:gd name="connsiteY1" fmla="*/ 43522 h 147909"/>
              <a:gd name="connsiteX2" fmla="*/ 1043786 w 1057459"/>
              <a:gd name="connsiteY2" fmla="*/ 87017 h 147909"/>
              <a:gd name="connsiteX3" fmla="*/ 922011 w 1057459"/>
              <a:gd name="connsiteY3" fmla="*/ 28 h 147909"/>
              <a:gd name="connsiteX4" fmla="*/ 1008993 w 1057459"/>
              <a:gd name="connsiteY4" fmla="*/ 78318 h 147909"/>
              <a:gd name="connsiteX5" fmla="*/ 948106 w 1057459"/>
              <a:gd name="connsiteY5" fmla="*/ 147909 h 14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459" h="147909">
                <a:moveTo>
                  <a:pt x="0" y="130511"/>
                </a:moveTo>
                <a:cubicBezTo>
                  <a:pt x="182662" y="90641"/>
                  <a:pt x="365325" y="50771"/>
                  <a:pt x="539289" y="43522"/>
                </a:cubicBezTo>
                <a:cubicBezTo>
                  <a:pt x="713253" y="36273"/>
                  <a:pt x="979999" y="94266"/>
                  <a:pt x="1043786" y="87017"/>
                </a:cubicBezTo>
                <a:cubicBezTo>
                  <a:pt x="1107573" y="79768"/>
                  <a:pt x="927810" y="1478"/>
                  <a:pt x="922011" y="28"/>
                </a:cubicBezTo>
                <a:cubicBezTo>
                  <a:pt x="916212" y="-1422"/>
                  <a:pt x="1004644" y="53671"/>
                  <a:pt x="1008993" y="78318"/>
                </a:cubicBezTo>
                <a:cubicBezTo>
                  <a:pt x="1013342" y="102965"/>
                  <a:pt x="948106" y="147909"/>
                  <a:pt x="948106" y="1479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034071" y="2294891"/>
            <a:ext cx="531888" cy="756805"/>
          </a:xfrm>
          <a:custGeom>
            <a:avLst/>
            <a:gdLst>
              <a:gd name="connsiteX0" fmla="*/ 0 w 531888"/>
              <a:gd name="connsiteY0" fmla="*/ 756805 h 756805"/>
              <a:gd name="connsiteX1" fmla="*/ 313136 w 531888"/>
              <a:gd name="connsiteY1" fmla="*/ 191376 h 756805"/>
              <a:gd name="connsiteX2" fmla="*/ 530591 w 531888"/>
              <a:gd name="connsiteY2" fmla="*/ 52193 h 756805"/>
              <a:gd name="connsiteX3" fmla="*/ 408816 w 531888"/>
              <a:gd name="connsiteY3" fmla="*/ 0 h 756805"/>
              <a:gd name="connsiteX4" fmla="*/ 521893 w 531888"/>
              <a:gd name="connsiteY4" fmla="*/ 52193 h 756805"/>
              <a:gd name="connsiteX5" fmla="*/ 487100 w 531888"/>
              <a:gd name="connsiteY5" fmla="*/ 252268 h 7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88" h="756805">
                <a:moveTo>
                  <a:pt x="0" y="756805"/>
                </a:moveTo>
                <a:cubicBezTo>
                  <a:pt x="112352" y="532808"/>
                  <a:pt x="224704" y="308811"/>
                  <a:pt x="313136" y="191376"/>
                </a:cubicBezTo>
                <a:cubicBezTo>
                  <a:pt x="401568" y="73941"/>
                  <a:pt x="514644" y="84089"/>
                  <a:pt x="530591" y="52193"/>
                </a:cubicBezTo>
                <a:cubicBezTo>
                  <a:pt x="546538" y="20297"/>
                  <a:pt x="410266" y="0"/>
                  <a:pt x="408816" y="0"/>
                </a:cubicBezTo>
                <a:cubicBezTo>
                  <a:pt x="407366" y="0"/>
                  <a:pt x="508846" y="10148"/>
                  <a:pt x="521893" y="52193"/>
                </a:cubicBezTo>
                <a:cubicBezTo>
                  <a:pt x="534940" y="94238"/>
                  <a:pt x="511020" y="173253"/>
                  <a:pt x="487100" y="25226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11646" y="3311303"/>
            <a:ext cx="370176" cy="436472"/>
          </a:xfrm>
          <a:custGeom>
            <a:avLst/>
            <a:gdLst>
              <a:gd name="connsiteX0" fmla="*/ 4734 w 370176"/>
              <a:gd name="connsiteY0" fmla="*/ 436305 h 436472"/>
              <a:gd name="connsiteX1" fmla="*/ 22130 w 370176"/>
              <a:gd name="connsiteY1" fmla="*/ 384112 h 436472"/>
              <a:gd name="connsiteX2" fmla="*/ 178698 w 370176"/>
              <a:gd name="connsiteY2" fmla="*/ 114446 h 436472"/>
              <a:gd name="connsiteX3" fmla="*/ 317869 w 370176"/>
              <a:gd name="connsiteY3" fmla="*/ 36156 h 436472"/>
              <a:gd name="connsiteX4" fmla="*/ 230887 w 370176"/>
              <a:gd name="connsiteY4" fmla="*/ 1360 h 436472"/>
              <a:gd name="connsiteX5" fmla="*/ 370059 w 370176"/>
              <a:gd name="connsiteY5" fmla="*/ 79650 h 436472"/>
              <a:gd name="connsiteX6" fmla="*/ 256982 w 370176"/>
              <a:gd name="connsiteY6" fmla="*/ 210134 h 4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176" h="436472">
                <a:moveTo>
                  <a:pt x="4734" y="436305"/>
                </a:moveTo>
                <a:cubicBezTo>
                  <a:pt x="-1065" y="437030"/>
                  <a:pt x="-6864" y="437755"/>
                  <a:pt x="22130" y="384112"/>
                </a:cubicBezTo>
                <a:cubicBezTo>
                  <a:pt x="51124" y="330469"/>
                  <a:pt x="129408" y="172439"/>
                  <a:pt x="178698" y="114446"/>
                </a:cubicBezTo>
                <a:cubicBezTo>
                  <a:pt x="227988" y="56453"/>
                  <a:pt x="309171" y="55004"/>
                  <a:pt x="317869" y="36156"/>
                </a:cubicBezTo>
                <a:cubicBezTo>
                  <a:pt x="326567" y="17308"/>
                  <a:pt x="222189" y="-5889"/>
                  <a:pt x="230887" y="1360"/>
                </a:cubicBezTo>
                <a:cubicBezTo>
                  <a:pt x="239585" y="8609"/>
                  <a:pt x="365710" y="44854"/>
                  <a:pt x="370059" y="79650"/>
                </a:cubicBezTo>
                <a:cubicBezTo>
                  <a:pt x="374408" y="114446"/>
                  <a:pt x="256982" y="210134"/>
                  <a:pt x="256982" y="2101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138450" y="2644368"/>
            <a:ext cx="431229" cy="1459895"/>
          </a:xfrm>
          <a:custGeom>
            <a:avLst/>
            <a:gdLst>
              <a:gd name="connsiteX0" fmla="*/ 0 w 431229"/>
              <a:gd name="connsiteY0" fmla="*/ 1459895 h 1459895"/>
              <a:gd name="connsiteX1" fmla="*/ 426212 w 431229"/>
              <a:gd name="connsiteY1" fmla="*/ 868370 h 1459895"/>
              <a:gd name="connsiteX2" fmla="*/ 243550 w 431229"/>
              <a:gd name="connsiteY2" fmla="*/ 259446 h 1459895"/>
              <a:gd name="connsiteX3" fmla="*/ 400117 w 431229"/>
              <a:gd name="connsiteY3" fmla="*/ 24576 h 1459895"/>
              <a:gd name="connsiteX4" fmla="*/ 295739 w 431229"/>
              <a:gd name="connsiteY4" fmla="*/ 7178 h 1459895"/>
              <a:gd name="connsiteX5" fmla="*/ 417514 w 431229"/>
              <a:gd name="connsiteY5" fmla="*/ 24576 h 1459895"/>
              <a:gd name="connsiteX6" fmla="*/ 417514 w 431229"/>
              <a:gd name="connsiteY6" fmla="*/ 163758 h 14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229" h="1459895">
                <a:moveTo>
                  <a:pt x="0" y="1459895"/>
                </a:moveTo>
                <a:cubicBezTo>
                  <a:pt x="192810" y="1264170"/>
                  <a:pt x="385620" y="1068445"/>
                  <a:pt x="426212" y="868370"/>
                </a:cubicBezTo>
                <a:cubicBezTo>
                  <a:pt x="466804" y="668295"/>
                  <a:pt x="247899" y="400078"/>
                  <a:pt x="243550" y="259446"/>
                </a:cubicBezTo>
                <a:cubicBezTo>
                  <a:pt x="239201" y="118814"/>
                  <a:pt x="391419" y="66621"/>
                  <a:pt x="400117" y="24576"/>
                </a:cubicBezTo>
                <a:cubicBezTo>
                  <a:pt x="408815" y="-17469"/>
                  <a:pt x="292840" y="7178"/>
                  <a:pt x="295739" y="7178"/>
                </a:cubicBezTo>
                <a:cubicBezTo>
                  <a:pt x="298638" y="7178"/>
                  <a:pt x="397218" y="-1521"/>
                  <a:pt x="417514" y="24576"/>
                </a:cubicBezTo>
                <a:cubicBezTo>
                  <a:pt x="437810" y="50673"/>
                  <a:pt x="417514" y="163758"/>
                  <a:pt x="417514" y="1637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729338" y="4056656"/>
            <a:ext cx="217456" cy="369467"/>
          </a:xfrm>
          <a:custGeom>
            <a:avLst/>
            <a:gdLst>
              <a:gd name="connsiteX0" fmla="*/ 0 w 217456"/>
              <a:gd name="connsiteY0" fmla="*/ 369467 h 369467"/>
              <a:gd name="connsiteX1" fmla="*/ 156568 w 217456"/>
              <a:gd name="connsiteY1" fmla="*/ 12812 h 369467"/>
              <a:gd name="connsiteX2" fmla="*/ 8699 w 217456"/>
              <a:gd name="connsiteY2" fmla="*/ 73704 h 369467"/>
              <a:gd name="connsiteX3" fmla="*/ 182663 w 217456"/>
              <a:gd name="connsiteY3" fmla="*/ 21511 h 369467"/>
              <a:gd name="connsiteX4" fmla="*/ 217456 w 217456"/>
              <a:gd name="connsiteY4" fmla="*/ 108500 h 3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56" h="369467">
                <a:moveTo>
                  <a:pt x="0" y="369467"/>
                </a:moveTo>
                <a:cubicBezTo>
                  <a:pt x="77559" y="215786"/>
                  <a:pt x="155118" y="62106"/>
                  <a:pt x="156568" y="12812"/>
                </a:cubicBezTo>
                <a:cubicBezTo>
                  <a:pt x="158018" y="-36482"/>
                  <a:pt x="4350" y="72254"/>
                  <a:pt x="8699" y="73704"/>
                </a:cubicBezTo>
                <a:cubicBezTo>
                  <a:pt x="13048" y="75154"/>
                  <a:pt x="147870" y="15712"/>
                  <a:pt x="182663" y="21511"/>
                </a:cubicBezTo>
                <a:cubicBezTo>
                  <a:pt x="217456" y="27310"/>
                  <a:pt x="217456" y="108500"/>
                  <a:pt x="217456" y="1085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051172" y="3869245"/>
            <a:ext cx="313186" cy="139330"/>
          </a:xfrm>
          <a:custGeom>
            <a:avLst/>
            <a:gdLst>
              <a:gd name="connsiteX0" fmla="*/ 0 w 313186"/>
              <a:gd name="connsiteY0" fmla="*/ 17546 h 139330"/>
              <a:gd name="connsiteX1" fmla="*/ 69586 w 313186"/>
              <a:gd name="connsiteY1" fmla="*/ 148 h 139330"/>
              <a:gd name="connsiteX2" fmla="*/ 156568 w 313186"/>
              <a:gd name="connsiteY2" fmla="*/ 26245 h 139330"/>
              <a:gd name="connsiteX3" fmla="*/ 295740 w 313186"/>
              <a:gd name="connsiteY3" fmla="*/ 95836 h 139330"/>
              <a:gd name="connsiteX4" fmla="*/ 191361 w 313186"/>
              <a:gd name="connsiteY4" fmla="*/ 148 h 139330"/>
              <a:gd name="connsiteX5" fmla="*/ 313136 w 313186"/>
              <a:gd name="connsiteY5" fmla="*/ 113234 h 139330"/>
              <a:gd name="connsiteX6" fmla="*/ 173965 w 313186"/>
              <a:gd name="connsiteY6" fmla="*/ 139330 h 13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86" h="139330">
                <a:moveTo>
                  <a:pt x="0" y="17546"/>
                </a:moveTo>
                <a:cubicBezTo>
                  <a:pt x="21745" y="8122"/>
                  <a:pt x="43491" y="-1302"/>
                  <a:pt x="69586" y="148"/>
                </a:cubicBezTo>
                <a:cubicBezTo>
                  <a:pt x="95681" y="1598"/>
                  <a:pt x="118876" y="10297"/>
                  <a:pt x="156568" y="26245"/>
                </a:cubicBezTo>
                <a:cubicBezTo>
                  <a:pt x="194260" y="42193"/>
                  <a:pt x="289941" y="100185"/>
                  <a:pt x="295740" y="95836"/>
                </a:cubicBezTo>
                <a:cubicBezTo>
                  <a:pt x="301539" y="91487"/>
                  <a:pt x="188462" y="-2752"/>
                  <a:pt x="191361" y="148"/>
                </a:cubicBezTo>
                <a:cubicBezTo>
                  <a:pt x="194260" y="3048"/>
                  <a:pt x="316035" y="90037"/>
                  <a:pt x="313136" y="113234"/>
                </a:cubicBezTo>
                <a:cubicBezTo>
                  <a:pt x="310237" y="136431"/>
                  <a:pt x="173965" y="139330"/>
                  <a:pt x="173965" y="13933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181646" y="4338599"/>
            <a:ext cx="730650" cy="318062"/>
          </a:xfrm>
          <a:custGeom>
            <a:avLst/>
            <a:gdLst>
              <a:gd name="connsiteX0" fmla="*/ 0 w 730650"/>
              <a:gd name="connsiteY0" fmla="*/ 313696 h 318062"/>
              <a:gd name="connsiteX1" fmla="*/ 78284 w 730650"/>
              <a:gd name="connsiteY1" fmla="*/ 313696 h 318062"/>
              <a:gd name="connsiteX2" fmla="*/ 504496 w 730650"/>
              <a:gd name="connsiteY2" fmla="*/ 287599 h 318062"/>
              <a:gd name="connsiteX3" fmla="*/ 669762 w 730650"/>
              <a:gd name="connsiteY3" fmla="*/ 9234 h 318062"/>
              <a:gd name="connsiteX4" fmla="*/ 547987 w 730650"/>
              <a:gd name="connsiteY4" fmla="*/ 61427 h 318062"/>
              <a:gd name="connsiteX5" fmla="*/ 669762 w 730650"/>
              <a:gd name="connsiteY5" fmla="*/ 9234 h 318062"/>
              <a:gd name="connsiteX6" fmla="*/ 730650 w 730650"/>
              <a:gd name="connsiteY6" fmla="*/ 78825 h 3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650" h="318062">
                <a:moveTo>
                  <a:pt x="0" y="313696"/>
                </a:moveTo>
                <a:lnTo>
                  <a:pt x="78284" y="313696"/>
                </a:lnTo>
                <a:cubicBezTo>
                  <a:pt x="162367" y="309347"/>
                  <a:pt x="405916" y="338343"/>
                  <a:pt x="504496" y="287599"/>
                </a:cubicBezTo>
                <a:cubicBezTo>
                  <a:pt x="603076" y="236855"/>
                  <a:pt x="662514" y="46929"/>
                  <a:pt x="669762" y="9234"/>
                </a:cubicBezTo>
                <a:cubicBezTo>
                  <a:pt x="677010" y="-28461"/>
                  <a:pt x="547987" y="61427"/>
                  <a:pt x="547987" y="61427"/>
                </a:cubicBezTo>
                <a:cubicBezTo>
                  <a:pt x="547987" y="61427"/>
                  <a:pt x="639318" y="6334"/>
                  <a:pt x="669762" y="9234"/>
                </a:cubicBezTo>
                <a:cubicBezTo>
                  <a:pt x="700206" y="12134"/>
                  <a:pt x="730650" y="78825"/>
                  <a:pt x="730650" y="7882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346617" y="2739801"/>
            <a:ext cx="695857" cy="320594"/>
          </a:xfrm>
          <a:custGeom>
            <a:avLst/>
            <a:gdLst>
              <a:gd name="connsiteX0" fmla="*/ 0 w 695857"/>
              <a:gd name="connsiteY0" fmla="*/ 320594 h 320594"/>
              <a:gd name="connsiteX1" fmla="*/ 495798 w 695857"/>
              <a:gd name="connsiteY1" fmla="*/ 120519 h 320594"/>
              <a:gd name="connsiteX2" fmla="*/ 608875 w 695857"/>
              <a:gd name="connsiteY2" fmla="*/ 16132 h 320594"/>
              <a:gd name="connsiteX3" fmla="*/ 469704 w 695857"/>
              <a:gd name="connsiteY3" fmla="*/ 16132 h 320594"/>
              <a:gd name="connsiteX4" fmla="*/ 652366 w 695857"/>
              <a:gd name="connsiteY4" fmla="*/ 7433 h 320594"/>
              <a:gd name="connsiteX5" fmla="*/ 695857 w 695857"/>
              <a:gd name="connsiteY5" fmla="*/ 137917 h 3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57" h="320594">
                <a:moveTo>
                  <a:pt x="0" y="320594"/>
                </a:moveTo>
                <a:cubicBezTo>
                  <a:pt x="197159" y="245928"/>
                  <a:pt x="394319" y="171263"/>
                  <a:pt x="495798" y="120519"/>
                </a:cubicBezTo>
                <a:cubicBezTo>
                  <a:pt x="597277" y="69775"/>
                  <a:pt x="613224" y="33530"/>
                  <a:pt x="608875" y="16132"/>
                </a:cubicBezTo>
                <a:cubicBezTo>
                  <a:pt x="604526" y="-1266"/>
                  <a:pt x="462456" y="17582"/>
                  <a:pt x="469704" y="16132"/>
                </a:cubicBezTo>
                <a:cubicBezTo>
                  <a:pt x="476952" y="14682"/>
                  <a:pt x="614674" y="-12864"/>
                  <a:pt x="652366" y="7433"/>
                </a:cubicBezTo>
                <a:cubicBezTo>
                  <a:pt x="690058" y="27730"/>
                  <a:pt x="695857" y="137917"/>
                  <a:pt x="695857" y="1379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669453" y="4730585"/>
            <a:ext cx="729236" cy="495837"/>
            <a:chOff x="4924605" y="4010196"/>
            <a:chExt cx="729236" cy="495837"/>
          </a:xfrm>
        </p:grpSpPr>
        <p:sp>
          <p:nvSpPr>
            <p:cNvPr id="68" name="Freeform 67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42612" y="4348376"/>
            <a:ext cx="729236" cy="495837"/>
            <a:chOff x="5670962" y="4828436"/>
            <a:chExt cx="729236" cy="495837"/>
          </a:xfrm>
        </p:grpSpPr>
        <p:sp>
          <p:nvSpPr>
            <p:cNvPr id="71" name="Freeform 70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95012" y="4500776"/>
            <a:ext cx="729236" cy="495837"/>
            <a:chOff x="5670962" y="4828436"/>
            <a:chExt cx="729236" cy="495837"/>
          </a:xfrm>
        </p:grpSpPr>
        <p:sp>
          <p:nvSpPr>
            <p:cNvPr id="74" name="Freeform 73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747412" y="4653176"/>
            <a:ext cx="729236" cy="495837"/>
            <a:chOff x="5670962" y="4828436"/>
            <a:chExt cx="729236" cy="495837"/>
          </a:xfrm>
        </p:grpSpPr>
        <p:sp>
          <p:nvSpPr>
            <p:cNvPr id="77" name="Freeform 76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899812" y="4805576"/>
            <a:ext cx="729236" cy="495837"/>
            <a:chOff x="5670962" y="4828436"/>
            <a:chExt cx="729236" cy="495837"/>
          </a:xfrm>
        </p:grpSpPr>
        <p:sp>
          <p:nvSpPr>
            <p:cNvPr id="80" name="Freeform 79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052212" y="4957976"/>
            <a:ext cx="729236" cy="495837"/>
            <a:chOff x="5670962" y="4828436"/>
            <a:chExt cx="729236" cy="495837"/>
          </a:xfrm>
        </p:grpSpPr>
        <p:sp>
          <p:nvSpPr>
            <p:cNvPr id="83" name="Freeform 82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204612" y="5110376"/>
            <a:ext cx="729236" cy="495837"/>
            <a:chOff x="5670962" y="4828436"/>
            <a:chExt cx="729236" cy="495837"/>
          </a:xfrm>
        </p:grpSpPr>
        <p:sp>
          <p:nvSpPr>
            <p:cNvPr id="86" name="Freeform 85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sp>
        <p:nvSpPr>
          <p:cNvPr id="88" name="Freeform 87"/>
          <p:cNvSpPr/>
          <p:nvPr/>
        </p:nvSpPr>
        <p:spPr>
          <a:xfrm>
            <a:off x="6171770" y="4809844"/>
            <a:ext cx="398449" cy="217116"/>
          </a:xfrm>
          <a:custGeom>
            <a:avLst/>
            <a:gdLst>
              <a:gd name="connsiteX0" fmla="*/ 0 w 398449"/>
              <a:gd name="connsiteY0" fmla="*/ 0 h 217116"/>
              <a:gd name="connsiteX1" fmla="*/ 240007 w 398449"/>
              <a:gd name="connsiteY1" fmla="*/ 44999 h 217116"/>
              <a:gd name="connsiteX2" fmla="*/ 395011 w 398449"/>
              <a:gd name="connsiteY2" fmla="*/ 169996 h 217116"/>
              <a:gd name="connsiteX3" fmla="*/ 350010 w 398449"/>
              <a:gd name="connsiteY3" fmla="*/ 34999 h 217116"/>
              <a:gd name="connsiteX4" fmla="*/ 380011 w 398449"/>
              <a:gd name="connsiteY4" fmla="*/ 154997 h 217116"/>
              <a:gd name="connsiteX5" fmla="*/ 285008 w 398449"/>
              <a:gd name="connsiteY5" fmla="*/ 214996 h 217116"/>
              <a:gd name="connsiteX6" fmla="*/ 300009 w 398449"/>
              <a:gd name="connsiteY6" fmla="*/ 199996 h 217116"/>
              <a:gd name="connsiteX7" fmla="*/ 360010 w 398449"/>
              <a:gd name="connsiteY7" fmla="*/ 164997 h 21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449" h="217116">
                <a:moveTo>
                  <a:pt x="0" y="0"/>
                </a:moveTo>
                <a:cubicBezTo>
                  <a:pt x="87086" y="8333"/>
                  <a:pt x="174172" y="16666"/>
                  <a:pt x="240007" y="44999"/>
                </a:cubicBezTo>
                <a:cubicBezTo>
                  <a:pt x="305842" y="73332"/>
                  <a:pt x="376677" y="171663"/>
                  <a:pt x="395011" y="169996"/>
                </a:cubicBezTo>
                <a:cubicBezTo>
                  <a:pt x="413345" y="168329"/>
                  <a:pt x="352510" y="37499"/>
                  <a:pt x="350010" y="34999"/>
                </a:cubicBezTo>
                <a:cubicBezTo>
                  <a:pt x="347510" y="32499"/>
                  <a:pt x="390845" y="124998"/>
                  <a:pt x="380011" y="154997"/>
                </a:cubicBezTo>
                <a:cubicBezTo>
                  <a:pt x="369177" y="184996"/>
                  <a:pt x="298342" y="207496"/>
                  <a:pt x="285008" y="214996"/>
                </a:cubicBezTo>
                <a:cubicBezTo>
                  <a:pt x="271674" y="222496"/>
                  <a:pt x="287509" y="208329"/>
                  <a:pt x="300009" y="199996"/>
                </a:cubicBezTo>
                <a:cubicBezTo>
                  <a:pt x="312509" y="191663"/>
                  <a:pt x="360010" y="164997"/>
                  <a:pt x="360010" y="164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996766" y="4074857"/>
            <a:ext cx="593149" cy="744986"/>
          </a:xfrm>
          <a:custGeom>
            <a:avLst/>
            <a:gdLst>
              <a:gd name="connsiteX0" fmla="*/ 0 w 593149"/>
              <a:gd name="connsiteY0" fmla="*/ 0 h 744986"/>
              <a:gd name="connsiteX1" fmla="*/ 285007 w 593149"/>
              <a:gd name="connsiteY1" fmla="*/ 409993 h 744986"/>
              <a:gd name="connsiteX2" fmla="*/ 575015 w 593149"/>
              <a:gd name="connsiteY2" fmla="*/ 729987 h 744986"/>
              <a:gd name="connsiteX3" fmla="*/ 565015 w 593149"/>
              <a:gd name="connsiteY3" fmla="*/ 659988 h 744986"/>
              <a:gd name="connsiteX4" fmla="*/ 585016 w 593149"/>
              <a:gd name="connsiteY4" fmla="*/ 724987 h 744986"/>
              <a:gd name="connsiteX5" fmla="*/ 480013 w 593149"/>
              <a:gd name="connsiteY5" fmla="*/ 744986 h 74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49" h="744986">
                <a:moveTo>
                  <a:pt x="0" y="0"/>
                </a:moveTo>
                <a:cubicBezTo>
                  <a:pt x="94585" y="144164"/>
                  <a:pt x="189171" y="288329"/>
                  <a:pt x="285007" y="409993"/>
                </a:cubicBezTo>
                <a:cubicBezTo>
                  <a:pt x="380843" y="531657"/>
                  <a:pt x="528347" y="688321"/>
                  <a:pt x="575015" y="729987"/>
                </a:cubicBezTo>
                <a:cubicBezTo>
                  <a:pt x="621683" y="771653"/>
                  <a:pt x="563348" y="660821"/>
                  <a:pt x="565015" y="659988"/>
                </a:cubicBezTo>
                <a:cubicBezTo>
                  <a:pt x="566682" y="659155"/>
                  <a:pt x="599183" y="710821"/>
                  <a:pt x="585016" y="724987"/>
                </a:cubicBezTo>
                <a:cubicBezTo>
                  <a:pt x="570849" y="739153"/>
                  <a:pt x="525431" y="742069"/>
                  <a:pt x="480013" y="74498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351803" y="4858183"/>
            <a:ext cx="195005" cy="106190"/>
          </a:xfrm>
          <a:custGeom>
            <a:avLst/>
            <a:gdLst>
              <a:gd name="connsiteX0" fmla="*/ 0 w 195005"/>
              <a:gd name="connsiteY0" fmla="*/ 101658 h 106190"/>
              <a:gd name="connsiteX1" fmla="*/ 125003 w 195005"/>
              <a:gd name="connsiteY1" fmla="*/ 96658 h 106190"/>
              <a:gd name="connsiteX2" fmla="*/ 165004 w 195005"/>
              <a:gd name="connsiteY2" fmla="*/ 16659 h 106190"/>
              <a:gd name="connsiteX3" fmla="*/ 115003 w 195005"/>
              <a:gd name="connsiteY3" fmla="*/ 26659 h 106190"/>
              <a:gd name="connsiteX4" fmla="*/ 165004 w 195005"/>
              <a:gd name="connsiteY4" fmla="*/ 1660 h 106190"/>
              <a:gd name="connsiteX5" fmla="*/ 195005 w 195005"/>
              <a:gd name="connsiteY5" fmla="*/ 81658 h 1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5" h="106190">
                <a:moveTo>
                  <a:pt x="0" y="101658"/>
                </a:moveTo>
                <a:cubicBezTo>
                  <a:pt x="48751" y="106241"/>
                  <a:pt x="97502" y="110825"/>
                  <a:pt x="125003" y="96658"/>
                </a:cubicBezTo>
                <a:cubicBezTo>
                  <a:pt x="152504" y="82491"/>
                  <a:pt x="166671" y="28325"/>
                  <a:pt x="165004" y="16659"/>
                </a:cubicBezTo>
                <a:cubicBezTo>
                  <a:pt x="163337" y="4993"/>
                  <a:pt x="115003" y="29159"/>
                  <a:pt x="115003" y="26659"/>
                </a:cubicBezTo>
                <a:cubicBezTo>
                  <a:pt x="115003" y="24159"/>
                  <a:pt x="151670" y="-7506"/>
                  <a:pt x="165004" y="1660"/>
                </a:cubicBezTo>
                <a:cubicBezTo>
                  <a:pt x="178338" y="10826"/>
                  <a:pt x="195005" y="81658"/>
                  <a:pt x="195005" y="816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356803" y="5024840"/>
            <a:ext cx="326898" cy="114998"/>
          </a:xfrm>
          <a:custGeom>
            <a:avLst/>
            <a:gdLst>
              <a:gd name="connsiteX0" fmla="*/ 0 w 326898"/>
              <a:gd name="connsiteY0" fmla="*/ 0 h 114998"/>
              <a:gd name="connsiteX1" fmla="*/ 185005 w 326898"/>
              <a:gd name="connsiteY1" fmla="*/ 54999 h 114998"/>
              <a:gd name="connsiteX2" fmla="*/ 320008 w 326898"/>
              <a:gd name="connsiteY2" fmla="*/ 9999 h 114998"/>
              <a:gd name="connsiteX3" fmla="*/ 215006 w 326898"/>
              <a:gd name="connsiteY3" fmla="*/ 14999 h 114998"/>
              <a:gd name="connsiteX4" fmla="*/ 315008 w 326898"/>
              <a:gd name="connsiteY4" fmla="*/ 24999 h 114998"/>
              <a:gd name="connsiteX5" fmla="*/ 325009 w 326898"/>
              <a:gd name="connsiteY5" fmla="*/ 114998 h 11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98" h="114998">
                <a:moveTo>
                  <a:pt x="0" y="0"/>
                </a:moveTo>
                <a:cubicBezTo>
                  <a:pt x="65835" y="26666"/>
                  <a:pt x="131670" y="53333"/>
                  <a:pt x="185005" y="54999"/>
                </a:cubicBezTo>
                <a:cubicBezTo>
                  <a:pt x="238340" y="56666"/>
                  <a:pt x="315008" y="16666"/>
                  <a:pt x="320008" y="9999"/>
                </a:cubicBezTo>
                <a:cubicBezTo>
                  <a:pt x="325008" y="3332"/>
                  <a:pt x="215839" y="12499"/>
                  <a:pt x="215006" y="14999"/>
                </a:cubicBezTo>
                <a:cubicBezTo>
                  <a:pt x="214173" y="17499"/>
                  <a:pt x="296674" y="8333"/>
                  <a:pt x="315008" y="24999"/>
                </a:cubicBezTo>
                <a:cubicBezTo>
                  <a:pt x="333342" y="41665"/>
                  <a:pt x="325009" y="114998"/>
                  <a:pt x="325009" y="114998"/>
                </a:cubicBezTo>
              </a:path>
            </a:pathLst>
          </a:cu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356803" y="5069839"/>
            <a:ext cx="491901" cy="221560"/>
          </a:xfrm>
          <a:custGeom>
            <a:avLst/>
            <a:gdLst>
              <a:gd name="connsiteX0" fmla="*/ 0 w 491901"/>
              <a:gd name="connsiteY0" fmla="*/ 0 h 221560"/>
              <a:gd name="connsiteX1" fmla="*/ 330009 w 491901"/>
              <a:gd name="connsiteY1" fmla="*/ 219996 h 221560"/>
              <a:gd name="connsiteX2" fmla="*/ 475013 w 491901"/>
              <a:gd name="connsiteY2" fmla="*/ 99998 h 221560"/>
              <a:gd name="connsiteX3" fmla="*/ 370010 w 491901"/>
              <a:gd name="connsiteY3" fmla="*/ 129997 h 221560"/>
              <a:gd name="connsiteX4" fmla="*/ 480013 w 491901"/>
              <a:gd name="connsiteY4" fmla="*/ 99998 h 221560"/>
              <a:gd name="connsiteX5" fmla="*/ 490013 w 491901"/>
              <a:gd name="connsiteY5" fmla="*/ 169997 h 2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901" h="221560">
                <a:moveTo>
                  <a:pt x="0" y="0"/>
                </a:moveTo>
                <a:cubicBezTo>
                  <a:pt x="125420" y="101665"/>
                  <a:pt x="250840" y="203330"/>
                  <a:pt x="330009" y="219996"/>
                </a:cubicBezTo>
                <a:cubicBezTo>
                  <a:pt x="409178" y="236662"/>
                  <a:pt x="468346" y="114998"/>
                  <a:pt x="475013" y="99998"/>
                </a:cubicBezTo>
                <a:cubicBezTo>
                  <a:pt x="481680" y="84998"/>
                  <a:pt x="369177" y="129997"/>
                  <a:pt x="370010" y="129997"/>
                </a:cubicBezTo>
                <a:cubicBezTo>
                  <a:pt x="370843" y="129997"/>
                  <a:pt x="460013" y="93331"/>
                  <a:pt x="480013" y="99998"/>
                </a:cubicBezTo>
                <a:cubicBezTo>
                  <a:pt x="500013" y="106665"/>
                  <a:pt x="488346" y="157497"/>
                  <a:pt x="490013" y="169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7341802" y="5129838"/>
            <a:ext cx="645018" cy="340755"/>
          </a:xfrm>
          <a:custGeom>
            <a:avLst/>
            <a:gdLst>
              <a:gd name="connsiteX0" fmla="*/ 0 w 645018"/>
              <a:gd name="connsiteY0" fmla="*/ 0 h 340755"/>
              <a:gd name="connsiteX1" fmla="*/ 380011 w 645018"/>
              <a:gd name="connsiteY1" fmla="*/ 334994 h 340755"/>
              <a:gd name="connsiteX2" fmla="*/ 610017 w 645018"/>
              <a:gd name="connsiteY2" fmla="*/ 214996 h 340755"/>
              <a:gd name="connsiteX3" fmla="*/ 505014 w 645018"/>
              <a:gd name="connsiteY3" fmla="*/ 254995 h 340755"/>
              <a:gd name="connsiteX4" fmla="*/ 605017 w 645018"/>
              <a:gd name="connsiteY4" fmla="*/ 219996 h 340755"/>
              <a:gd name="connsiteX5" fmla="*/ 645018 w 645018"/>
              <a:gd name="connsiteY5" fmla="*/ 324994 h 34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18" h="340755">
                <a:moveTo>
                  <a:pt x="0" y="0"/>
                </a:moveTo>
                <a:cubicBezTo>
                  <a:pt x="139171" y="149580"/>
                  <a:pt x="278342" y="299161"/>
                  <a:pt x="380011" y="334994"/>
                </a:cubicBezTo>
                <a:cubicBezTo>
                  <a:pt x="481680" y="370827"/>
                  <a:pt x="589183" y="228329"/>
                  <a:pt x="610017" y="214996"/>
                </a:cubicBezTo>
                <a:cubicBezTo>
                  <a:pt x="630851" y="201663"/>
                  <a:pt x="505847" y="254162"/>
                  <a:pt x="505014" y="254995"/>
                </a:cubicBezTo>
                <a:cubicBezTo>
                  <a:pt x="504181" y="255828"/>
                  <a:pt x="581683" y="208330"/>
                  <a:pt x="605017" y="219996"/>
                </a:cubicBezTo>
                <a:cubicBezTo>
                  <a:pt x="628351" y="231662"/>
                  <a:pt x="645018" y="324994"/>
                  <a:pt x="645018" y="32499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306801" y="5174837"/>
            <a:ext cx="806338" cy="568873"/>
          </a:xfrm>
          <a:custGeom>
            <a:avLst/>
            <a:gdLst>
              <a:gd name="connsiteX0" fmla="*/ 0 w 806338"/>
              <a:gd name="connsiteY0" fmla="*/ 0 h 568873"/>
              <a:gd name="connsiteX1" fmla="*/ 455013 w 806338"/>
              <a:gd name="connsiteY1" fmla="*/ 559990 h 568873"/>
              <a:gd name="connsiteX2" fmla="*/ 780022 w 806338"/>
              <a:gd name="connsiteY2" fmla="*/ 344994 h 568873"/>
              <a:gd name="connsiteX3" fmla="*/ 705020 w 806338"/>
              <a:gd name="connsiteY3" fmla="*/ 359993 h 568873"/>
              <a:gd name="connsiteX4" fmla="*/ 795022 w 806338"/>
              <a:gd name="connsiteY4" fmla="*/ 339994 h 568873"/>
              <a:gd name="connsiteX5" fmla="*/ 805022 w 806338"/>
              <a:gd name="connsiteY5" fmla="*/ 434992 h 56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8" h="568873">
                <a:moveTo>
                  <a:pt x="0" y="0"/>
                </a:moveTo>
                <a:cubicBezTo>
                  <a:pt x="162504" y="251245"/>
                  <a:pt x="325009" y="502491"/>
                  <a:pt x="455013" y="559990"/>
                </a:cubicBezTo>
                <a:cubicBezTo>
                  <a:pt x="585017" y="617489"/>
                  <a:pt x="738354" y="378327"/>
                  <a:pt x="780022" y="344994"/>
                </a:cubicBezTo>
                <a:cubicBezTo>
                  <a:pt x="821690" y="311661"/>
                  <a:pt x="702520" y="360826"/>
                  <a:pt x="705020" y="359993"/>
                </a:cubicBezTo>
                <a:cubicBezTo>
                  <a:pt x="707520" y="359160"/>
                  <a:pt x="778355" y="327494"/>
                  <a:pt x="795022" y="339994"/>
                </a:cubicBezTo>
                <a:cubicBezTo>
                  <a:pt x="811689" y="352494"/>
                  <a:pt x="805022" y="434992"/>
                  <a:pt x="805022" y="4349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176798" y="5184837"/>
            <a:ext cx="1170032" cy="826556"/>
          </a:xfrm>
          <a:custGeom>
            <a:avLst/>
            <a:gdLst>
              <a:gd name="connsiteX0" fmla="*/ 0 w 1170032"/>
              <a:gd name="connsiteY0" fmla="*/ 0 h 826556"/>
              <a:gd name="connsiteX1" fmla="*/ 510014 w 1170032"/>
              <a:gd name="connsiteY1" fmla="*/ 784985 h 826556"/>
              <a:gd name="connsiteX2" fmla="*/ 1020028 w 1170032"/>
              <a:gd name="connsiteY2" fmla="*/ 689987 h 826556"/>
              <a:gd name="connsiteX3" fmla="*/ 1130031 w 1170032"/>
              <a:gd name="connsiteY3" fmla="*/ 449992 h 826556"/>
              <a:gd name="connsiteX4" fmla="*/ 1090030 w 1170032"/>
              <a:gd name="connsiteY4" fmla="*/ 474991 h 826556"/>
              <a:gd name="connsiteX5" fmla="*/ 1135031 w 1170032"/>
              <a:gd name="connsiteY5" fmla="*/ 434992 h 826556"/>
              <a:gd name="connsiteX6" fmla="*/ 1170032 w 1170032"/>
              <a:gd name="connsiteY6" fmla="*/ 489991 h 82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032" h="826556">
                <a:moveTo>
                  <a:pt x="0" y="0"/>
                </a:moveTo>
                <a:cubicBezTo>
                  <a:pt x="170004" y="334993"/>
                  <a:pt x="340009" y="669987"/>
                  <a:pt x="510014" y="784985"/>
                </a:cubicBezTo>
                <a:cubicBezTo>
                  <a:pt x="680019" y="899983"/>
                  <a:pt x="916692" y="745819"/>
                  <a:pt x="1020028" y="689987"/>
                </a:cubicBezTo>
                <a:cubicBezTo>
                  <a:pt x="1123364" y="634155"/>
                  <a:pt x="1118364" y="485825"/>
                  <a:pt x="1130031" y="449992"/>
                </a:cubicBezTo>
                <a:cubicBezTo>
                  <a:pt x="1141698" y="414159"/>
                  <a:pt x="1089197" y="477491"/>
                  <a:pt x="1090030" y="474991"/>
                </a:cubicBezTo>
                <a:cubicBezTo>
                  <a:pt x="1090863" y="472491"/>
                  <a:pt x="1121697" y="432492"/>
                  <a:pt x="1135031" y="434992"/>
                </a:cubicBezTo>
                <a:cubicBezTo>
                  <a:pt x="1148365" y="437492"/>
                  <a:pt x="1170032" y="489991"/>
                  <a:pt x="1170032" y="4899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7982460" y="2753484"/>
            <a:ext cx="648377" cy="16459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134860" y="2753484"/>
            <a:ext cx="648377" cy="17983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8287260" y="2753484"/>
            <a:ext cx="648377" cy="19507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8439660" y="2753484"/>
            <a:ext cx="648377" cy="21031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8592060" y="2753484"/>
            <a:ext cx="648377" cy="22555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8744460" y="2753484"/>
            <a:ext cx="648377" cy="24079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74057" y="2223739"/>
            <a:ext cx="1071105" cy="1068101"/>
          </a:xfrm>
          <a:custGeom>
            <a:avLst/>
            <a:gdLst>
              <a:gd name="connsiteX0" fmla="*/ 663 w 1071105"/>
              <a:gd name="connsiteY0" fmla="*/ 5111 h 1068101"/>
              <a:gd name="connsiteX1" fmla="*/ 57813 w 1071105"/>
              <a:gd name="connsiteY1" fmla="*/ 16541 h 1068101"/>
              <a:gd name="connsiteX2" fmla="*/ 366423 w 1071105"/>
              <a:gd name="connsiteY2" fmla="*/ 142271 h 1068101"/>
              <a:gd name="connsiteX3" fmla="*/ 629313 w 1071105"/>
              <a:gd name="connsiteY3" fmla="*/ 873791 h 1068101"/>
              <a:gd name="connsiteX4" fmla="*/ 1063653 w 1071105"/>
              <a:gd name="connsiteY4" fmla="*/ 942371 h 1068101"/>
              <a:gd name="connsiteX5" fmla="*/ 915063 w 1071105"/>
              <a:gd name="connsiteY5" fmla="*/ 793781 h 1068101"/>
              <a:gd name="connsiteX6" fmla="*/ 1063653 w 1071105"/>
              <a:gd name="connsiteY6" fmla="*/ 953801 h 1068101"/>
              <a:gd name="connsiteX7" fmla="*/ 915063 w 1071105"/>
              <a:gd name="connsiteY7" fmla="*/ 1068101 h 10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105" h="1068101">
                <a:moveTo>
                  <a:pt x="663" y="5111"/>
                </a:moveTo>
                <a:cubicBezTo>
                  <a:pt x="-1242" y="-604"/>
                  <a:pt x="-3147" y="-6319"/>
                  <a:pt x="57813" y="16541"/>
                </a:cubicBezTo>
                <a:cubicBezTo>
                  <a:pt x="118773" y="39401"/>
                  <a:pt x="271173" y="-604"/>
                  <a:pt x="366423" y="142271"/>
                </a:cubicBezTo>
                <a:cubicBezTo>
                  <a:pt x="461673" y="285146"/>
                  <a:pt x="513108" y="740441"/>
                  <a:pt x="629313" y="873791"/>
                </a:cubicBezTo>
                <a:cubicBezTo>
                  <a:pt x="745518" y="1007141"/>
                  <a:pt x="1016028" y="955706"/>
                  <a:pt x="1063653" y="942371"/>
                </a:cubicBezTo>
                <a:cubicBezTo>
                  <a:pt x="1111278" y="929036"/>
                  <a:pt x="915063" y="791876"/>
                  <a:pt x="915063" y="793781"/>
                </a:cubicBezTo>
                <a:cubicBezTo>
                  <a:pt x="915063" y="795686"/>
                  <a:pt x="1063653" y="908081"/>
                  <a:pt x="1063653" y="953801"/>
                </a:cubicBezTo>
                <a:cubicBezTo>
                  <a:pt x="1063653" y="999521"/>
                  <a:pt x="989358" y="1033811"/>
                  <a:pt x="915063" y="10681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3451860" y="2366010"/>
            <a:ext cx="1977937" cy="2468880"/>
          </a:xfrm>
          <a:custGeom>
            <a:avLst/>
            <a:gdLst>
              <a:gd name="connsiteX0" fmla="*/ 0 w 1977937"/>
              <a:gd name="connsiteY0" fmla="*/ 0 h 2468880"/>
              <a:gd name="connsiteX1" fmla="*/ 182880 w 1977937"/>
              <a:gd name="connsiteY1" fmla="*/ 91440 h 2468880"/>
              <a:gd name="connsiteX2" fmla="*/ 400050 w 1977937"/>
              <a:gd name="connsiteY2" fmla="*/ 891540 h 2468880"/>
              <a:gd name="connsiteX3" fmla="*/ 754380 w 1977937"/>
              <a:gd name="connsiteY3" fmla="*/ 2137410 h 2468880"/>
              <a:gd name="connsiteX4" fmla="*/ 1805940 w 1977937"/>
              <a:gd name="connsiteY4" fmla="*/ 2320290 h 2468880"/>
              <a:gd name="connsiteX5" fmla="*/ 1748790 w 1977937"/>
              <a:gd name="connsiteY5" fmla="*/ 2228850 h 2468880"/>
              <a:gd name="connsiteX6" fmla="*/ 1977390 w 1977937"/>
              <a:gd name="connsiteY6" fmla="*/ 2331720 h 2468880"/>
              <a:gd name="connsiteX7" fmla="*/ 1817370 w 1977937"/>
              <a:gd name="connsiteY7" fmla="*/ 246888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937" h="2468880">
                <a:moveTo>
                  <a:pt x="0" y="0"/>
                </a:moveTo>
                <a:lnTo>
                  <a:pt x="182880" y="91440"/>
                </a:lnTo>
                <a:cubicBezTo>
                  <a:pt x="249555" y="240030"/>
                  <a:pt x="304800" y="550545"/>
                  <a:pt x="400050" y="891540"/>
                </a:cubicBezTo>
                <a:cubicBezTo>
                  <a:pt x="495300" y="1232535"/>
                  <a:pt x="520065" y="1899285"/>
                  <a:pt x="754380" y="2137410"/>
                </a:cubicBezTo>
                <a:cubicBezTo>
                  <a:pt x="988695" y="2375535"/>
                  <a:pt x="1640205" y="2305050"/>
                  <a:pt x="1805940" y="2320290"/>
                </a:cubicBezTo>
                <a:cubicBezTo>
                  <a:pt x="1971675" y="2335530"/>
                  <a:pt x="1720215" y="2226945"/>
                  <a:pt x="1748790" y="2228850"/>
                </a:cubicBezTo>
                <a:cubicBezTo>
                  <a:pt x="1777365" y="2230755"/>
                  <a:pt x="1965960" y="2291715"/>
                  <a:pt x="1977390" y="2331720"/>
                </a:cubicBezTo>
                <a:cubicBezTo>
                  <a:pt x="1988820" y="2371725"/>
                  <a:pt x="1817370" y="2468880"/>
                  <a:pt x="1817370" y="24688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ight Arrow 2"/>
          <p:cNvSpPr/>
          <p:nvPr/>
        </p:nvSpPr>
        <p:spPr>
          <a:xfrm rot="20224733">
            <a:off x="6085648" y="2376095"/>
            <a:ext cx="1918400" cy="1088111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 rot="20251494">
            <a:off x="6389398" y="278599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chemeClr val="accent1"/>
                </a:solidFill>
              </a:rPr>
              <a:t>Queries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401" y="4059383"/>
            <a:ext cx="3932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</a:t>
            </a:r>
            <a:r>
              <a:rPr lang="en-AU" sz="2400" smtClean="0"/>
              <a:t>query contains </a:t>
            </a:r>
            <a:r>
              <a:rPr lang="en-AU" sz="2400" dirty="0" smtClean="0"/>
              <a:t>information which passes inward in the DNS towards the authoritative server(s)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2616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Signalling via Responses</a:t>
            </a:r>
            <a:endParaRPr lang="en-AU" dirty="0"/>
          </a:p>
        </p:txBody>
      </p:sp>
      <p:sp>
        <p:nvSpPr>
          <p:cNvPr id="14" name="Freeform 13"/>
          <p:cNvSpPr/>
          <p:nvPr/>
        </p:nvSpPr>
        <p:spPr>
          <a:xfrm>
            <a:off x="1998206" y="1916584"/>
            <a:ext cx="1471368" cy="753502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4704" y="214043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Client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660845" y="1916963"/>
            <a:ext cx="1868512" cy="833738"/>
          </a:xfrm>
          <a:custGeom>
            <a:avLst/>
            <a:gdLst>
              <a:gd name="connsiteX0" fmla="*/ 135412 w 1868512"/>
              <a:gd name="connsiteY0" fmla="*/ 46786 h 833738"/>
              <a:gd name="connsiteX1" fmla="*/ 816856 w 1868512"/>
              <a:gd name="connsiteY1" fmla="*/ 15813 h 833738"/>
              <a:gd name="connsiteX2" fmla="*/ 1611874 w 1868512"/>
              <a:gd name="connsiteY2" fmla="*/ 15813 h 833738"/>
              <a:gd name="connsiteX3" fmla="*/ 1756423 w 1868512"/>
              <a:gd name="connsiteY3" fmla="*/ 88084 h 833738"/>
              <a:gd name="connsiteX4" fmla="*/ 1756423 w 1868512"/>
              <a:gd name="connsiteY4" fmla="*/ 748847 h 833738"/>
              <a:gd name="connsiteX5" fmla="*/ 1746098 w 1868512"/>
              <a:gd name="connsiteY5" fmla="*/ 728198 h 833738"/>
              <a:gd name="connsiteX6" fmla="*/ 135412 w 1868512"/>
              <a:gd name="connsiteY6" fmla="*/ 769496 h 833738"/>
              <a:gd name="connsiteX7" fmla="*/ 104437 w 1868512"/>
              <a:gd name="connsiteY7" fmla="*/ 779820 h 833738"/>
              <a:gd name="connsiteX8" fmla="*/ 32163 w 1868512"/>
              <a:gd name="connsiteY8" fmla="*/ 779820 h 833738"/>
              <a:gd name="connsiteX9" fmla="*/ 11513 w 1868512"/>
              <a:gd name="connsiteY9" fmla="*/ 57110 h 833738"/>
              <a:gd name="connsiteX10" fmla="*/ 11513 w 1868512"/>
              <a:gd name="connsiteY10" fmla="*/ 46786 h 833738"/>
              <a:gd name="connsiteX11" fmla="*/ 135412 w 1868512"/>
              <a:gd name="connsiteY11" fmla="*/ 46786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8512" h="833738">
                <a:moveTo>
                  <a:pt x="135412" y="46786"/>
                </a:moveTo>
                <a:cubicBezTo>
                  <a:pt x="269636" y="41624"/>
                  <a:pt x="570779" y="20975"/>
                  <a:pt x="816856" y="15813"/>
                </a:cubicBezTo>
                <a:cubicBezTo>
                  <a:pt x="1062933" y="10651"/>
                  <a:pt x="1455280" y="3768"/>
                  <a:pt x="1611874" y="15813"/>
                </a:cubicBezTo>
                <a:cubicBezTo>
                  <a:pt x="1768468" y="27858"/>
                  <a:pt x="1732332" y="-34088"/>
                  <a:pt x="1756423" y="88084"/>
                </a:cubicBezTo>
                <a:cubicBezTo>
                  <a:pt x="1780515" y="210256"/>
                  <a:pt x="1758144" y="642161"/>
                  <a:pt x="1756423" y="748847"/>
                </a:cubicBezTo>
                <a:cubicBezTo>
                  <a:pt x="1754702" y="855533"/>
                  <a:pt x="2016266" y="724757"/>
                  <a:pt x="1746098" y="728198"/>
                </a:cubicBezTo>
                <a:cubicBezTo>
                  <a:pt x="1475930" y="731639"/>
                  <a:pt x="409022" y="760892"/>
                  <a:pt x="135412" y="769496"/>
                </a:cubicBezTo>
                <a:cubicBezTo>
                  <a:pt x="-138198" y="778100"/>
                  <a:pt x="121645" y="778099"/>
                  <a:pt x="104437" y="779820"/>
                </a:cubicBezTo>
                <a:cubicBezTo>
                  <a:pt x="87229" y="781541"/>
                  <a:pt x="47650" y="900272"/>
                  <a:pt x="32163" y="779820"/>
                </a:cubicBezTo>
                <a:cubicBezTo>
                  <a:pt x="16676" y="659368"/>
                  <a:pt x="14955" y="179282"/>
                  <a:pt x="11513" y="57110"/>
                </a:cubicBezTo>
                <a:cubicBezTo>
                  <a:pt x="8071" y="-65062"/>
                  <a:pt x="-12578" y="46786"/>
                  <a:pt x="11513" y="46786"/>
                </a:cubicBezTo>
                <a:cubicBezTo>
                  <a:pt x="35604" y="46786"/>
                  <a:pt x="1188" y="51948"/>
                  <a:pt x="135412" y="46786"/>
                </a:cubicBezTo>
                <a:close/>
              </a:path>
            </a:pathLst>
          </a:custGeom>
          <a:noFill/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07932" y="2140438"/>
            <a:ext cx="189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DNS Resolver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67290" y="1943100"/>
            <a:ext cx="1232851" cy="196382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10665" y="1818393"/>
            <a:ext cx="1232851" cy="196382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43516" y="1940062"/>
            <a:ext cx="2026264" cy="753502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50014" y="216391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nbergHand"/>
                <a:cs typeface="AhnbergHand"/>
              </a:rPr>
              <a:t>Server</a:t>
            </a:r>
            <a:endParaRPr lang="en-US" dirty="0">
              <a:solidFill>
                <a:schemeClr val="accent1"/>
              </a:solidFill>
              <a:latin typeface="AhnbergHand"/>
              <a:cs typeface="AhnbergHan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410665" y="3055362"/>
            <a:ext cx="729236" cy="495837"/>
            <a:chOff x="4924605" y="4010196"/>
            <a:chExt cx="729236" cy="495837"/>
          </a:xfrm>
        </p:grpSpPr>
        <p:sp>
          <p:nvSpPr>
            <p:cNvPr id="26" name="Freeform 25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17949" y="3842267"/>
            <a:ext cx="729236" cy="495837"/>
            <a:chOff x="4924605" y="4010196"/>
            <a:chExt cx="729236" cy="495837"/>
          </a:xfrm>
        </p:grpSpPr>
        <p:sp>
          <p:nvSpPr>
            <p:cNvPr id="29" name="Freeform 28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9581" y="4440744"/>
            <a:ext cx="729236" cy="495837"/>
            <a:chOff x="4924605" y="4010196"/>
            <a:chExt cx="729236" cy="495837"/>
          </a:xfrm>
        </p:grpSpPr>
        <p:sp>
          <p:nvSpPr>
            <p:cNvPr id="32" name="Freeform 31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39733" y="3594348"/>
            <a:ext cx="729236" cy="495837"/>
            <a:chOff x="4924605" y="4010196"/>
            <a:chExt cx="729236" cy="495837"/>
          </a:xfrm>
        </p:grpSpPr>
        <p:sp>
          <p:nvSpPr>
            <p:cNvPr id="35" name="Freeform 34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29595" y="3055362"/>
            <a:ext cx="729236" cy="495837"/>
            <a:chOff x="4924605" y="4010196"/>
            <a:chExt cx="729236" cy="495837"/>
          </a:xfrm>
        </p:grpSpPr>
        <p:sp>
          <p:nvSpPr>
            <p:cNvPr id="50" name="Freeform 49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sp>
        <p:nvSpPr>
          <p:cNvPr id="52" name="Freeform 51"/>
          <p:cNvSpPr/>
          <p:nvPr/>
        </p:nvSpPr>
        <p:spPr>
          <a:xfrm>
            <a:off x="5311824" y="3060367"/>
            <a:ext cx="1057459" cy="147909"/>
          </a:xfrm>
          <a:custGeom>
            <a:avLst/>
            <a:gdLst>
              <a:gd name="connsiteX0" fmla="*/ 0 w 1057459"/>
              <a:gd name="connsiteY0" fmla="*/ 130511 h 147909"/>
              <a:gd name="connsiteX1" fmla="*/ 539289 w 1057459"/>
              <a:gd name="connsiteY1" fmla="*/ 43522 h 147909"/>
              <a:gd name="connsiteX2" fmla="*/ 1043786 w 1057459"/>
              <a:gd name="connsiteY2" fmla="*/ 87017 h 147909"/>
              <a:gd name="connsiteX3" fmla="*/ 922011 w 1057459"/>
              <a:gd name="connsiteY3" fmla="*/ 28 h 147909"/>
              <a:gd name="connsiteX4" fmla="*/ 1008993 w 1057459"/>
              <a:gd name="connsiteY4" fmla="*/ 78318 h 147909"/>
              <a:gd name="connsiteX5" fmla="*/ 948106 w 1057459"/>
              <a:gd name="connsiteY5" fmla="*/ 147909 h 14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459" h="147909">
                <a:moveTo>
                  <a:pt x="0" y="130511"/>
                </a:moveTo>
                <a:cubicBezTo>
                  <a:pt x="182662" y="90641"/>
                  <a:pt x="365325" y="50771"/>
                  <a:pt x="539289" y="43522"/>
                </a:cubicBezTo>
                <a:cubicBezTo>
                  <a:pt x="713253" y="36273"/>
                  <a:pt x="979999" y="94266"/>
                  <a:pt x="1043786" y="87017"/>
                </a:cubicBezTo>
                <a:cubicBezTo>
                  <a:pt x="1107573" y="79768"/>
                  <a:pt x="927810" y="1478"/>
                  <a:pt x="922011" y="28"/>
                </a:cubicBezTo>
                <a:cubicBezTo>
                  <a:pt x="916212" y="-1422"/>
                  <a:pt x="1004644" y="53671"/>
                  <a:pt x="1008993" y="78318"/>
                </a:cubicBezTo>
                <a:cubicBezTo>
                  <a:pt x="1013342" y="102965"/>
                  <a:pt x="948106" y="147909"/>
                  <a:pt x="948106" y="1479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034071" y="2294891"/>
            <a:ext cx="531888" cy="756805"/>
          </a:xfrm>
          <a:custGeom>
            <a:avLst/>
            <a:gdLst>
              <a:gd name="connsiteX0" fmla="*/ 0 w 531888"/>
              <a:gd name="connsiteY0" fmla="*/ 756805 h 756805"/>
              <a:gd name="connsiteX1" fmla="*/ 313136 w 531888"/>
              <a:gd name="connsiteY1" fmla="*/ 191376 h 756805"/>
              <a:gd name="connsiteX2" fmla="*/ 530591 w 531888"/>
              <a:gd name="connsiteY2" fmla="*/ 52193 h 756805"/>
              <a:gd name="connsiteX3" fmla="*/ 408816 w 531888"/>
              <a:gd name="connsiteY3" fmla="*/ 0 h 756805"/>
              <a:gd name="connsiteX4" fmla="*/ 521893 w 531888"/>
              <a:gd name="connsiteY4" fmla="*/ 52193 h 756805"/>
              <a:gd name="connsiteX5" fmla="*/ 487100 w 531888"/>
              <a:gd name="connsiteY5" fmla="*/ 252268 h 7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88" h="756805">
                <a:moveTo>
                  <a:pt x="0" y="756805"/>
                </a:moveTo>
                <a:cubicBezTo>
                  <a:pt x="112352" y="532808"/>
                  <a:pt x="224704" y="308811"/>
                  <a:pt x="313136" y="191376"/>
                </a:cubicBezTo>
                <a:cubicBezTo>
                  <a:pt x="401568" y="73941"/>
                  <a:pt x="514644" y="84089"/>
                  <a:pt x="530591" y="52193"/>
                </a:cubicBezTo>
                <a:cubicBezTo>
                  <a:pt x="546538" y="20297"/>
                  <a:pt x="410266" y="0"/>
                  <a:pt x="408816" y="0"/>
                </a:cubicBezTo>
                <a:cubicBezTo>
                  <a:pt x="407366" y="0"/>
                  <a:pt x="508846" y="10148"/>
                  <a:pt x="521893" y="52193"/>
                </a:cubicBezTo>
                <a:cubicBezTo>
                  <a:pt x="534940" y="94238"/>
                  <a:pt x="511020" y="173253"/>
                  <a:pt x="487100" y="25226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11646" y="3311303"/>
            <a:ext cx="370176" cy="436472"/>
          </a:xfrm>
          <a:custGeom>
            <a:avLst/>
            <a:gdLst>
              <a:gd name="connsiteX0" fmla="*/ 4734 w 370176"/>
              <a:gd name="connsiteY0" fmla="*/ 436305 h 436472"/>
              <a:gd name="connsiteX1" fmla="*/ 22130 w 370176"/>
              <a:gd name="connsiteY1" fmla="*/ 384112 h 436472"/>
              <a:gd name="connsiteX2" fmla="*/ 178698 w 370176"/>
              <a:gd name="connsiteY2" fmla="*/ 114446 h 436472"/>
              <a:gd name="connsiteX3" fmla="*/ 317869 w 370176"/>
              <a:gd name="connsiteY3" fmla="*/ 36156 h 436472"/>
              <a:gd name="connsiteX4" fmla="*/ 230887 w 370176"/>
              <a:gd name="connsiteY4" fmla="*/ 1360 h 436472"/>
              <a:gd name="connsiteX5" fmla="*/ 370059 w 370176"/>
              <a:gd name="connsiteY5" fmla="*/ 79650 h 436472"/>
              <a:gd name="connsiteX6" fmla="*/ 256982 w 370176"/>
              <a:gd name="connsiteY6" fmla="*/ 210134 h 4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176" h="436472">
                <a:moveTo>
                  <a:pt x="4734" y="436305"/>
                </a:moveTo>
                <a:cubicBezTo>
                  <a:pt x="-1065" y="437030"/>
                  <a:pt x="-6864" y="437755"/>
                  <a:pt x="22130" y="384112"/>
                </a:cubicBezTo>
                <a:cubicBezTo>
                  <a:pt x="51124" y="330469"/>
                  <a:pt x="129408" y="172439"/>
                  <a:pt x="178698" y="114446"/>
                </a:cubicBezTo>
                <a:cubicBezTo>
                  <a:pt x="227988" y="56453"/>
                  <a:pt x="309171" y="55004"/>
                  <a:pt x="317869" y="36156"/>
                </a:cubicBezTo>
                <a:cubicBezTo>
                  <a:pt x="326567" y="17308"/>
                  <a:pt x="222189" y="-5889"/>
                  <a:pt x="230887" y="1360"/>
                </a:cubicBezTo>
                <a:cubicBezTo>
                  <a:pt x="239585" y="8609"/>
                  <a:pt x="365710" y="44854"/>
                  <a:pt x="370059" y="79650"/>
                </a:cubicBezTo>
                <a:cubicBezTo>
                  <a:pt x="374408" y="114446"/>
                  <a:pt x="256982" y="210134"/>
                  <a:pt x="256982" y="2101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138450" y="2644368"/>
            <a:ext cx="431229" cy="1459895"/>
          </a:xfrm>
          <a:custGeom>
            <a:avLst/>
            <a:gdLst>
              <a:gd name="connsiteX0" fmla="*/ 0 w 431229"/>
              <a:gd name="connsiteY0" fmla="*/ 1459895 h 1459895"/>
              <a:gd name="connsiteX1" fmla="*/ 426212 w 431229"/>
              <a:gd name="connsiteY1" fmla="*/ 868370 h 1459895"/>
              <a:gd name="connsiteX2" fmla="*/ 243550 w 431229"/>
              <a:gd name="connsiteY2" fmla="*/ 259446 h 1459895"/>
              <a:gd name="connsiteX3" fmla="*/ 400117 w 431229"/>
              <a:gd name="connsiteY3" fmla="*/ 24576 h 1459895"/>
              <a:gd name="connsiteX4" fmla="*/ 295739 w 431229"/>
              <a:gd name="connsiteY4" fmla="*/ 7178 h 1459895"/>
              <a:gd name="connsiteX5" fmla="*/ 417514 w 431229"/>
              <a:gd name="connsiteY5" fmla="*/ 24576 h 1459895"/>
              <a:gd name="connsiteX6" fmla="*/ 417514 w 431229"/>
              <a:gd name="connsiteY6" fmla="*/ 163758 h 14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229" h="1459895">
                <a:moveTo>
                  <a:pt x="0" y="1459895"/>
                </a:moveTo>
                <a:cubicBezTo>
                  <a:pt x="192810" y="1264170"/>
                  <a:pt x="385620" y="1068445"/>
                  <a:pt x="426212" y="868370"/>
                </a:cubicBezTo>
                <a:cubicBezTo>
                  <a:pt x="466804" y="668295"/>
                  <a:pt x="247899" y="400078"/>
                  <a:pt x="243550" y="259446"/>
                </a:cubicBezTo>
                <a:cubicBezTo>
                  <a:pt x="239201" y="118814"/>
                  <a:pt x="391419" y="66621"/>
                  <a:pt x="400117" y="24576"/>
                </a:cubicBezTo>
                <a:cubicBezTo>
                  <a:pt x="408815" y="-17469"/>
                  <a:pt x="292840" y="7178"/>
                  <a:pt x="295739" y="7178"/>
                </a:cubicBezTo>
                <a:cubicBezTo>
                  <a:pt x="298638" y="7178"/>
                  <a:pt x="397218" y="-1521"/>
                  <a:pt x="417514" y="24576"/>
                </a:cubicBezTo>
                <a:cubicBezTo>
                  <a:pt x="437810" y="50673"/>
                  <a:pt x="417514" y="163758"/>
                  <a:pt x="417514" y="1637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729338" y="4056656"/>
            <a:ext cx="217456" cy="369467"/>
          </a:xfrm>
          <a:custGeom>
            <a:avLst/>
            <a:gdLst>
              <a:gd name="connsiteX0" fmla="*/ 0 w 217456"/>
              <a:gd name="connsiteY0" fmla="*/ 369467 h 369467"/>
              <a:gd name="connsiteX1" fmla="*/ 156568 w 217456"/>
              <a:gd name="connsiteY1" fmla="*/ 12812 h 369467"/>
              <a:gd name="connsiteX2" fmla="*/ 8699 w 217456"/>
              <a:gd name="connsiteY2" fmla="*/ 73704 h 369467"/>
              <a:gd name="connsiteX3" fmla="*/ 182663 w 217456"/>
              <a:gd name="connsiteY3" fmla="*/ 21511 h 369467"/>
              <a:gd name="connsiteX4" fmla="*/ 217456 w 217456"/>
              <a:gd name="connsiteY4" fmla="*/ 108500 h 3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56" h="369467">
                <a:moveTo>
                  <a:pt x="0" y="369467"/>
                </a:moveTo>
                <a:cubicBezTo>
                  <a:pt x="77559" y="215786"/>
                  <a:pt x="155118" y="62106"/>
                  <a:pt x="156568" y="12812"/>
                </a:cubicBezTo>
                <a:cubicBezTo>
                  <a:pt x="158018" y="-36482"/>
                  <a:pt x="4350" y="72254"/>
                  <a:pt x="8699" y="73704"/>
                </a:cubicBezTo>
                <a:cubicBezTo>
                  <a:pt x="13048" y="75154"/>
                  <a:pt x="147870" y="15712"/>
                  <a:pt x="182663" y="21511"/>
                </a:cubicBezTo>
                <a:cubicBezTo>
                  <a:pt x="217456" y="27310"/>
                  <a:pt x="217456" y="108500"/>
                  <a:pt x="217456" y="1085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051172" y="3869245"/>
            <a:ext cx="313186" cy="139330"/>
          </a:xfrm>
          <a:custGeom>
            <a:avLst/>
            <a:gdLst>
              <a:gd name="connsiteX0" fmla="*/ 0 w 313186"/>
              <a:gd name="connsiteY0" fmla="*/ 17546 h 139330"/>
              <a:gd name="connsiteX1" fmla="*/ 69586 w 313186"/>
              <a:gd name="connsiteY1" fmla="*/ 148 h 139330"/>
              <a:gd name="connsiteX2" fmla="*/ 156568 w 313186"/>
              <a:gd name="connsiteY2" fmla="*/ 26245 h 139330"/>
              <a:gd name="connsiteX3" fmla="*/ 295740 w 313186"/>
              <a:gd name="connsiteY3" fmla="*/ 95836 h 139330"/>
              <a:gd name="connsiteX4" fmla="*/ 191361 w 313186"/>
              <a:gd name="connsiteY4" fmla="*/ 148 h 139330"/>
              <a:gd name="connsiteX5" fmla="*/ 313136 w 313186"/>
              <a:gd name="connsiteY5" fmla="*/ 113234 h 139330"/>
              <a:gd name="connsiteX6" fmla="*/ 173965 w 313186"/>
              <a:gd name="connsiteY6" fmla="*/ 139330 h 13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86" h="139330">
                <a:moveTo>
                  <a:pt x="0" y="17546"/>
                </a:moveTo>
                <a:cubicBezTo>
                  <a:pt x="21745" y="8122"/>
                  <a:pt x="43491" y="-1302"/>
                  <a:pt x="69586" y="148"/>
                </a:cubicBezTo>
                <a:cubicBezTo>
                  <a:pt x="95681" y="1598"/>
                  <a:pt x="118876" y="10297"/>
                  <a:pt x="156568" y="26245"/>
                </a:cubicBezTo>
                <a:cubicBezTo>
                  <a:pt x="194260" y="42193"/>
                  <a:pt x="289941" y="100185"/>
                  <a:pt x="295740" y="95836"/>
                </a:cubicBezTo>
                <a:cubicBezTo>
                  <a:pt x="301539" y="91487"/>
                  <a:pt x="188462" y="-2752"/>
                  <a:pt x="191361" y="148"/>
                </a:cubicBezTo>
                <a:cubicBezTo>
                  <a:pt x="194260" y="3048"/>
                  <a:pt x="316035" y="90037"/>
                  <a:pt x="313136" y="113234"/>
                </a:cubicBezTo>
                <a:cubicBezTo>
                  <a:pt x="310237" y="136431"/>
                  <a:pt x="173965" y="139330"/>
                  <a:pt x="173965" y="13933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181646" y="4338599"/>
            <a:ext cx="730650" cy="318062"/>
          </a:xfrm>
          <a:custGeom>
            <a:avLst/>
            <a:gdLst>
              <a:gd name="connsiteX0" fmla="*/ 0 w 730650"/>
              <a:gd name="connsiteY0" fmla="*/ 313696 h 318062"/>
              <a:gd name="connsiteX1" fmla="*/ 78284 w 730650"/>
              <a:gd name="connsiteY1" fmla="*/ 313696 h 318062"/>
              <a:gd name="connsiteX2" fmla="*/ 504496 w 730650"/>
              <a:gd name="connsiteY2" fmla="*/ 287599 h 318062"/>
              <a:gd name="connsiteX3" fmla="*/ 669762 w 730650"/>
              <a:gd name="connsiteY3" fmla="*/ 9234 h 318062"/>
              <a:gd name="connsiteX4" fmla="*/ 547987 w 730650"/>
              <a:gd name="connsiteY4" fmla="*/ 61427 h 318062"/>
              <a:gd name="connsiteX5" fmla="*/ 669762 w 730650"/>
              <a:gd name="connsiteY5" fmla="*/ 9234 h 318062"/>
              <a:gd name="connsiteX6" fmla="*/ 730650 w 730650"/>
              <a:gd name="connsiteY6" fmla="*/ 78825 h 3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650" h="318062">
                <a:moveTo>
                  <a:pt x="0" y="313696"/>
                </a:moveTo>
                <a:lnTo>
                  <a:pt x="78284" y="313696"/>
                </a:lnTo>
                <a:cubicBezTo>
                  <a:pt x="162367" y="309347"/>
                  <a:pt x="405916" y="338343"/>
                  <a:pt x="504496" y="287599"/>
                </a:cubicBezTo>
                <a:cubicBezTo>
                  <a:pt x="603076" y="236855"/>
                  <a:pt x="662514" y="46929"/>
                  <a:pt x="669762" y="9234"/>
                </a:cubicBezTo>
                <a:cubicBezTo>
                  <a:pt x="677010" y="-28461"/>
                  <a:pt x="547987" y="61427"/>
                  <a:pt x="547987" y="61427"/>
                </a:cubicBezTo>
                <a:cubicBezTo>
                  <a:pt x="547987" y="61427"/>
                  <a:pt x="639318" y="6334"/>
                  <a:pt x="669762" y="9234"/>
                </a:cubicBezTo>
                <a:cubicBezTo>
                  <a:pt x="700206" y="12134"/>
                  <a:pt x="730650" y="78825"/>
                  <a:pt x="730650" y="7882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346617" y="2739801"/>
            <a:ext cx="695857" cy="320594"/>
          </a:xfrm>
          <a:custGeom>
            <a:avLst/>
            <a:gdLst>
              <a:gd name="connsiteX0" fmla="*/ 0 w 695857"/>
              <a:gd name="connsiteY0" fmla="*/ 320594 h 320594"/>
              <a:gd name="connsiteX1" fmla="*/ 495798 w 695857"/>
              <a:gd name="connsiteY1" fmla="*/ 120519 h 320594"/>
              <a:gd name="connsiteX2" fmla="*/ 608875 w 695857"/>
              <a:gd name="connsiteY2" fmla="*/ 16132 h 320594"/>
              <a:gd name="connsiteX3" fmla="*/ 469704 w 695857"/>
              <a:gd name="connsiteY3" fmla="*/ 16132 h 320594"/>
              <a:gd name="connsiteX4" fmla="*/ 652366 w 695857"/>
              <a:gd name="connsiteY4" fmla="*/ 7433 h 320594"/>
              <a:gd name="connsiteX5" fmla="*/ 695857 w 695857"/>
              <a:gd name="connsiteY5" fmla="*/ 137917 h 3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57" h="320594">
                <a:moveTo>
                  <a:pt x="0" y="320594"/>
                </a:moveTo>
                <a:cubicBezTo>
                  <a:pt x="197159" y="245928"/>
                  <a:pt x="394319" y="171263"/>
                  <a:pt x="495798" y="120519"/>
                </a:cubicBezTo>
                <a:cubicBezTo>
                  <a:pt x="597277" y="69775"/>
                  <a:pt x="613224" y="33530"/>
                  <a:pt x="608875" y="16132"/>
                </a:cubicBezTo>
                <a:cubicBezTo>
                  <a:pt x="604526" y="-1266"/>
                  <a:pt x="462456" y="17582"/>
                  <a:pt x="469704" y="16132"/>
                </a:cubicBezTo>
                <a:cubicBezTo>
                  <a:pt x="476952" y="14682"/>
                  <a:pt x="614674" y="-12864"/>
                  <a:pt x="652366" y="7433"/>
                </a:cubicBezTo>
                <a:cubicBezTo>
                  <a:pt x="690058" y="27730"/>
                  <a:pt x="695857" y="137917"/>
                  <a:pt x="695857" y="1379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669453" y="4730585"/>
            <a:ext cx="729236" cy="495837"/>
            <a:chOff x="4924605" y="4010196"/>
            <a:chExt cx="729236" cy="495837"/>
          </a:xfrm>
        </p:grpSpPr>
        <p:sp>
          <p:nvSpPr>
            <p:cNvPr id="68" name="Freeform 67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24605" y="403125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42612" y="4348376"/>
            <a:ext cx="729236" cy="495837"/>
            <a:chOff x="5670962" y="4828436"/>
            <a:chExt cx="729236" cy="495837"/>
          </a:xfrm>
        </p:grpSpPr>
        <p:sp>
          <p:nvSpPr>
            <p:cNvPr id="71" name="Freeform 70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95012" y="4500776"/>
            <a:ext cx="729236" cy="495837"/>
            <a:chOff x="5670962" y="4828436"/>
            <a:chExt cx="729236" cy="495837"/>
          </a:xfrm>
        </p:grpSpPr>
        <p:sp>
          <p:nvSpPr>
            <p:cNvPr id="74" name="Freeform 73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747412" y="4653176"/>
            <a:ext cx="729236" cy="495837"/>
            <a:chOff x="5670962" y="4828436"/>
            <a:chExt cx="729236" cy="495837"/>
          </a:xfrm>
        </p:grpSpPr>
        <p:sp>
          <p:nvSpPr>
            <p:cNvPr id="77" name="Freeform 76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899812" y="4805576"/>
            <a:ext cx="729236" cy="495837"/>
            <a:chOff x="5670962" y="4828436"/>
            <a:chExt cx="729236" cy="495837"/>
          </a:xfrm>
        </p:grpSpPr>
        <p:sp>
          <p:nvSpPr>
            <p:cNvPr id="80" name="Freeform 79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052212" y="4957976"/>
            <a:ext cx="729236" cy="495837"/>
            <a:chOff x="5670962" y="4828436"/>
            <a:chExt cx="729236" cy="495837"/>
          </a:xfrm>
        </p:grpSpPr>
        <p:sp>
          <p:nvSpPr>
            <p:cNvPr id="83" name="Freeform 82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204612" y="5110376"/>
            <a:ext cx="729236" cy="495837"/>
            <a:chOff x="5670962" y="4828436"/>
            <a:chExt cx="729236" cy="495837"/>
          </a:xfrm>
        </p:grpSpPr>
        <p:sp>
          <p:nvSpPr>
            <p:cNvPr id="86" name="Freeform 85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70962" y="4849499"/>
              <a:ext cx="719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latin typeface="AhnbergHand"/>
                  <a:cs typeface="AhnbergHand"/>
                </a:rPr>
                <a:t>DNS Resolver</a:t>
              </a:r>
              <a:endParaRPr lang="en-US" sz="900" dirty="0">
                <a:latin typeface="AhnbergHand"/>
                <a:cs typeface="AhnbergHand"/>
              </a:endParaRPr>
            </a:p>
          </p:txBody>
        </p:sp>
      </p:grpSp>
      <p:sp>
        <p:nvSpPr>
          <p:cNvPr id="88" name="Freeform 87"/>
          <p:cNvSpPr/>
          <p:nvPr/>
        </p:nvSpPr>
        <p:spPr>
          <a:xfrm>
            <a:off x="6171770" y="4809844"/>
            <a:ext cx="398449" cy="217116"/>
          </a:xfrm>
          <a:custGeom>
            <a:avLst/>
            <a:gdLst>
              <a:gd name="connsiteX0" fmla="*/ 0 w 398449"/>
              <a:gd name="connsiteY0" fmla="*/ 0 h 217116"/>
              <a:gd name="connsiteX1" fmla="*/ 240007 w 398449"/>
              <a:gd name="connsiteY1" fmla="*/ 44999 h 217116"/>
              <a:gd name="connsiteX2" fmla="*/ 395011 w 398449"/>
              <a:gd name="connsiteY2" fmla="*/ 169996 h 217116"/>
              <a:gd name="connsiteX3" fmla="*/ 350010 w 398449"/>
              <a:gd name="connsiteY3" fmla="*/ 34999 h 217116"/>
              <a:gd name="connsiteX4" fmla="*/ 380011 w 398449"/>
              <a:gd name="connsiteY4" fmla="*/ 154997 h 217116"/>
              <a:gd name="connsiteX5" fmla="*/ 285008 w 398449"/>
              <a:gd name="connsiteY5" fmla="*/ 214996 h 217116"/>
              <a:gd name="connsiteX6" fmla="*/ 300009 w 398449"/>
              <a:gd name="connsiteY6" fmla="*/ 199996 h 217116"/>
              <a:gd name="connsiteX7" fmla="*/ 360010 w 398449"/>
              <a:gd name="connsiteY7" fmla="*/ 164997 h 21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449" h="217116">
                <a:moveTo>
                  <a:pt x="0" y="0"/>
                </a:moveTo>
                <a:cubicBezTo>
                  <a:pt x="87086" y="8333"/>
                  <a:pt x="174172" y="16666"/>
                  <a:pt x="240007" y="44999"/>
                </a:cubicBezTo>
                <a:cubicBezTo>
                  <a:pt x="305842" y="73332"/>
                  <a:pt x="376677" y="171663"/>
                  <a:pt x="395011" y="169996"/>
                </a:cubicBezTo>
                <a:cubicBezTo>
                  <a:pt x="413345" y="168329"/>
                  <a:pt x="352510" y="37499"/>
                  <a:pt x="350010" y="34999"/>
                </a:cubicBezTo>
                <a:cubicBezTo>
                  <a:pt x="347510" y="32499"/>
                  <a:pt x="390845" y="124998"/>
                  <a:pt x="380011" y="154997"/>
                </a:cubicBezTo>
                <a:cubicBezTo>
                  <a:pt x="369177" y="184996"/>
                  <a:pt x="298342" y="207496"/>
                  <a:pt x="285008" y="214996"/>
                </a:cubicBezTo>
                <a:cubicBezTo>
                  <a:pt x="271674" y="222496"/>
                  <a:pt x="287509" y="208329"/>
                  <a:pt x="300009" y="199996"/>
                </a:cubicBezTo>
                <a:cubicBezTo>
                  <a:pt x="312509" y="191663"/>
                  <a:pt x="360010" y="164997"/>
                  <a:pt x="360010" y="164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996766" y="4074857"/>
            <a:ext cx="593149" cy="744986"/>
          </a:xfrm>
          <a:custGeom>
            <a:avLst/>
            <a:gdLst>
              <a:gd name="connsiteX0" fmla="*/ 0 w 593149"/>
              <a:gd name="connsiteY0" fmla="*/ 0 h 744986"/>
              <a:gd name="connsiteX1" fmla="*/ 285007 w 593149"/>
              <a:gd name="connsiteY1" fmla="*/ 409993 h 744986"/>
              <a:gd name="connsiteX2" fmla="*/ 575015 w 593149"/>
              <a:gd name="connsiteY2" fmla="*/ 729987 h 744986"/>
              <a:gd name="connsiteX3" fmla="*/ 565015 w 593149"/>
              <a:gd name="connsiteY3" fmla="*/ 659988 h 744986"/>
              <a:gd name="connsiteX4" fmla="*/ 585016 w 593149"/>
              <a:gd name="connsiteY4" fmla="*/ 724987 h 744986"/>
              <a:gd name="connsiteX5" fmla="*/ 480013 w 593149"/>
              <a:gd name="connsiteY5" fmla="*/ 744986 h 74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49" h="744986">
                <a:moveTo>
                  <a:pt x="0" y="0"/>
                </a:moveTo>
                <a:cubicBezTo>
                  <a:pt x="94585" y="144164"/>
                  <a:pt x="189171" y="288329"/>
                  <a:pt x="285007" y="409993"/>
                </a:cubicBezTo>
                <a:cubicBezTo>
                  <a:pt x="380843" y="531657"/>
                  <a:pt x="528347" y="688321"/>
                  <a:pt x="575015" y="729987"/>
                </a:cubicBezTo>
                <a:cubicBezTo>
                  <a:pt x="621683" y="771653"/>
                  <a:pt x="563348" y="660821"/>
                  <a:pt x="565015" y="659988"/>
                </a:cubicBezTo>
                <a:cubicBezTo>
                  <a:pt x="566682" y="659155"/>
                  <a:pt x="599183" y="710821"/>
                  <a:pt x="585016" y="724987"/>
                </a:cubicBezTo>
                <a:cubicBezTo>
                  <a:pt x="570849" y="739153"/>
                  <a:pt x="525431" y="742069"/>
                  <a:pt x="480013" y="74498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351803" y="4858183"/>
            <a:ext cx="195005" cy="106190"/>
          </a:xfrm>
          <a:custGeom>
            <a:avLst/>
            <a:gdLst>
              <a:gd name="connsiteX0" fmla="*/ 0 w 195005"/>
              <a:gd name="connsiteY0" fmla="*/ 101658 h 106190"/>
              <a:gd name="connsiteX1" fmla="*/ 125003 w 195005"/>
              <a:gd name="connsiteY1" fmla="*/ 96658 h 106190"/>
              <a:gd name="connsiteX2" fmla="*/ 165004 w 195005"/>
              <a:gd name="connsiteY2" fmla="*/ 16659 h 106190"/>
              <a:gd name="connsiteX3" fmla="*/ 115003 w 195005"/>
              <a:gd name="connsiteY3" fmla="*/ 26659 h 106190"/>
              <a:gd name="connsiteX4" fmla="*/ 165004 w 195005"/>
              <a:gd name="connsiteY4" fmla="*/ 1660 h 106190"/>
              <a:gd name="connsiteX5" fmla="*/ 195005 w 195005"/>
              <a:gd name="connsiteY5" fmla="*/ 81658 h 1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5" h="106190">
                <a:moveTo>
                  <a:pt x="0" y="101658"/>
                </a:moveTo>
                <a:cubicBezTo>
                  <a:pt x="48751" y="106241"/>
                  <a:pt x="97502" y="110825"/>
                  <a:pt x="125003" y="96658"/>
                </a:cubicBezTo>
                <a:cubicBezTo>
                  <a:pt x="152504" y="82491"/>
                  <a:pt x="166671" y="28325"/>
                  <a:pt x="165004" y="16659"/>
                </a:cubicBezTo>
                <a:cubicBezTo>
                  <a:pt x="163337" y="4993"/>
                  <a:pt x="115003" y="29159"/>
                  <a:pt x="115003" y="26659"/>
                </a:cubicBezTo>
                <a:cubicBezTo>
                  <a:pt x="115003" y="24159"/>
                  <a:pt x="151670" y="-7506"/>
                  <a:pt x="165004" y="1660"/>
                </a:cubicBezTo>
                <a:cubicBezTo>
                  <a:pt x="178338" y="10826"/>
                  <a:pt x="195005" y="81658"/>
                  <a:pt x="195005" y="816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356803" y="5024840"/>
            <a:ext cx="326898" cy="114998"/>
          </a:xfrm>
          <a:custGeom>
            <a:avLst/>
            <a:gdLst>
              <a:gd name="connsiteX0" fmla="*/ 0 w 326898"/>
              <a:gd name="connsiteY0" fmla="*/ 0 h 114998"/>
              <a:gd name="connsiteX1" fmla="*/ 185005 w 326898"/>
              <a:gd name="connsiteY1" fmla="*/ 54999 h 114998"/>
              <a:gd name="connsiteX2" fmla="*/ 320008 w 326898"/>
              <a:gd name="connsiteY2" fmla="*/ 9999 h 114998"/>
              <a:gd name="connsiteX3" fmla="*/ 215006 w 326898"/>
              <a:gd name="connsiteY3" fmla="*/ 14999 h 114998"/>
              <a:gd name="connsiteX4" fmla="*/ 315008 w 326898"/>
              <a:gd name="connsiteY4" fmla="*/ 24999 h 114998"/>
              <a:gd name="connsiteX5" fmla="*/ 325009 w 326898"/>
              <a:gd name="connsiteY5" fmla="*/ 114998 h 11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98" h="114998">
                <a:moveTo>
                  <a:pt x="0" y="0"/>
                </a:moveTo>
                <a:cubicBezTo>
                  <a:pt x="65835" y="26666"/>
                  <a:pt x="131670" y="53333"/>
                  <a:pt x="185005" y="54999"/>
                </a:cubicBezTo>
                <a:cubicBezTo>
                  <a:pt x="238340" y="56666"/>
                  <a:pt x="315008" y="16666"/>
                  <a:pt x="320008" y="9999"/>
                </a:cubicBezTo>
                <a:cubicBezTo>
                  <a:pt x="325008" y="3332"/>
                  <a:pt x="215839" y="12499"/>
                  <a:pt x="215006" y="14999"/>
                </a:cubicBezTo>
                <a:cubicBezTo>
                  <a:pt x="214173" y="17499"/>
                  <a:pt x="296674" y="8333"/>
                  <a:pt x="315008" y="24999"/>
                </a:cubicBezTo>
                <a:cubicBezTo>
                  <a:pt x="333342" y="41665"/>
                  <a:pt x="325009" y="114998"/>
                  <a:pt x="325009" y="114998"/>
                </a:cubicBezTo>
              </a:path>
            </a:pathLst>
          </a:cu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356803" y="5069839"/>
            <a:ext cx="491901" cy="221560"/>
          </a:xfrm>
          <a:custGeom>
            <a:avLst/>
            <a:gdLst>
              <a:gd name="connsiteX0" fmla="*/ 0 w 491901"/>
              <a:gd name="connsiteY0" fmla="*/ 0 h 221560"/>
              <a:gd name="connsiteX1" fmla="*/ 330009 w 491901"/>
              <a:gd name="connsiteY1" fmla="*/ 219996 h 221560"/>
              <a:gd name="connsiteX2" fmla="*/ 475013 w 491901"/>
              <a:gd name="connsiteY2" fmla="*/ 99998 h 221560"/>
              <a:gd name="connsiteX3" fmla="*/ 370010 w 491901"/>
              <a:gd name="connsiteY3" fmla="*/ 129997 h 221560"/>
              <a:gd name="connsiteX4" fmla="*/ 480013 w 491901"/>
              <a:gd name="connsiteY4" fmla="*/ 99998 h 221560"/>
              <a:gd name="connsiteX5" fmla="*/ 490013 w 491901"/>
              <a:gd name="connsiteY5" fmla="*/ 169997 h 2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901" h="221560">
                <a:moveTo>
                  <a:pt x="0" y="0"/>
                </a:moveTo>
                <a:cubicBezTo>
                  <a:pt x="125420" y="101665"/>
                  <a:pt x="250840" y="203330"/>
                  <a:pt x="330009" y="219996"/>
                </a:cubicBezTo>
                <a:cubicBezTo>
                  <a:pt x="409178" y="236662"/>
                  <a:pt x="468346" y="114998"/>
                  <a:pt x="475013" y="99998"/>
                </a:cubicBezTo>
                <a:cubicBezTo>
                  <a:pt x="481680" y="84998"/>
                  <a:pt x="369177" y="129997"/>
                  <a:pt x="370010" y="129997"/>
                </a:cubicBezTo>
                <a:cubicBezTo>
                  <a:pt x="370843" y="129997"/>
                  <a:pt x="460013" y="93331"/>
                  <a:pt x="480013" y="99998"/>
                </a:cubicBezTo>
                <a:cubicBezTo>
                  <a:pt x="500013" y="106665"/>
                  <a:pt x="488346" y="157497"/>
                  <a:pt x="490013" y="169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7341802" y="5129838"/>
            <a:ext cx="645018" cy="340755"/>
          </a:xfrm>
          <a:custGeom>
            <a:avLst/>
            <a:gdLst>
              <a:gd name="connsiteX0" fmla="*/ 0 w 645018"/>
              <a:gd name="connsiteY0" fmla="*/ 0 h 340755"/>
              <a:gd name="connsiteX1" fmla="*/ 380011 w 645018"/>
              <a:gd name="connsiteY1" fmla="*/ 334994 h 340755"/>
              <a:gd name="connsiteX2" fmla="*/ 610017 w 645018"/>
              <a:gd name="connsiteY2" fmla="*/ 214996 h 340755"/>
              <a:gd name="connsiteX3" fmla="*/ 505014 w 645018"/>
              <a:gd name="connsiteY3" fmla="*/ 254995 h 340755"/>
              <a:gd name="connsiteX4" fmla="*/ 605017 w 645018"/>
              <a:gd name="connsiteY4" fmla="*/ 219996 h 340755"/>
              <a:gd name="connsiteX5" fmla="*/ 645018 w 645018"/>
              <a:gd name="connsiteY5" fmla="*/ 324994 h 34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18" h="340755">
                <a:moveTo>
                  <a:pt x="0" y="0"/>
                </a:moveTo>
                <a:cubicBezTo>
                  <a:pt x="139171" y="149580"/>
                  <a:pt x="278342" y="299161"/>
                  <a:pt x="380011" y="334994"/>
                </a:cubicBezTo>
                <a:cubicBezTo>
                  <a:pt x="481680" y="370827"/>
                  <a:pt x="589183" y="228329"/>
                  <a:pt x="610017" y="214996"/>
                </a:cubicBezTo>
                <a:cubicBezTo>
                  <a:pt x="630851" y="201663"/>
                  <a:pt x="505847" y="254162"/>
                  <a:pt x="505014" y="254995"/>
                </a:cubicBezTo>
                <a:cubicBezTo>
                  <a:pt x="504181" y="255828"/>
                  <a:pt x="581683" y="208330"/>
                  <a:pt x="605017" y="219996"/>
                </a:cubicBezTo>
                <a:cubicBezTo>
                  <a:pt x="628351" y="231662"/>
                  <a:pt x="645018" y="324994"/>
                  <a:pt x="645018" y="32499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306801" y="5174837"/>
            <a:ext cx="806338" cy="568873"/>
          </a:xfrm>
          <a:custGeom>
            <a:avLst/>
            <a:gdLst>
              <a:gd name="connsiteX0" fmla="*/ 0 w 806338"/>
              <a:gd name="connsiteY0" fmla="*/ 0 h 568873"/>
              <a:gd name="connsiteX1" fmla="*/ 455013 w 806338"/>
              <a:gd name="connsiteY1" fmla="*/ 559990 h 568873"/>
              <a:gd name="connsiteX2" fmla="*/ 780022 w 806338"/>
              <a:gd name="connsiteY2" fmla="*/ 344994 h 568873"/>
              <a:gd name="connsiteX3" fmla="*/ 705020 w 806338"/>
              <a:gd name="connsiteY3" fmla="*/ 359993 h 568873"/>
              <a:gd name="connsiteX4" fmla="*/ 795022 w 806338"/>
              <a:gd name="connsiteY4" fmla="*/ 339994 h 568873"/>
              <a:gd name="connsiteX5" fmla="*/ 805022 w 806338"/>
              <a:gd name="connsiteY5" fmla="*/ 434992 h 56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8" h="568873">
                <a:moveTo>
                  <a:pt x="0" y="0"/>
                </a:moveTo>
                <a:cubicBezTo>
                  <a:pt x="162504" y="251245"/>
                  <a:pt x="325009" y="502491"/>
                  <a:pt x="455013" y="559990"/>
                </a:cubicBezTo>
                <a:cubicBezTo>
                  <a:pt x="585017" y="617489"/>
                  <a:pt x="738354" y="378327"/>
                  <a:pt x="780022" y="344994"/>
                </a:cubicBezTo>
                <a:cubicBezTo>
                  <a:pt x="821690" y="311661"/>
                  <a:pt x="702520" y="360826"/>
                  <a:pt x="705020" y="359993"/>
                </a:cubicBezTo>
                <a:cubicBezTo>
                  <a:pt x="707520" y="359160"/>
                  <a:pt x="778355" y="327494"/>
                  <a:pt x="795022" y="339994"/>
                </a:cubicBezTo>
                <a:cubicBezTo>
                  <a:pt x="811689" y="352494"/>
                  <a:pt x="805022" y="434992"/>
                  <a:pt x="805022" y="4349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176798" y="5184837"/>
            <a:ext cx="1170032" cy="826556"/>
          </a:xfrm>
          <a:custGeom>
            <a:avLst/>
            <a:gdLst>
              <a:gd name="connsiteX0" fmla="*/ 0 w 1170032"/>
              <a:gd name="connsiteY0" fmla="*/ 0 h 826556"/>
              <a:gd name="connsiteX1" fmla="*/ 510014 w 1170032"/>
              <a:gd name="connsiteY1" fmla="*/ 784985 h 826556"/>
              <a:gd name="connsiteX2" fmla="*/ 1020028 w 1170032"/>
              <a:gd name="connsiteY2" fmla="*/ 689987 h 826556"/>
              <a:gd name="connsiteX3" fmla="*/ 1130031 w 1170032"/>
              <a:gd name="connsiteY3" fmla="*/ 449992 h 826556"/>
              <a:gd name="connsiteX4" fmla="*/ 1090030 w 1170032"/>
              <a:gd name="connsiteY4" fmla="*/ 474991 h 826556"/>
              <a:gd name="connsiteX5" fmla="*/ 1135031 w 1170032"/>
              <a:gd name="connsiteY5" fmla="*/ 434992 h 826556"/>
              <a:gd name="connsiteX6" fmla="*/ 1170032 w 1170032"/>
              <a:gd name="connsiteY6" fmla="*/ 489991 h 82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032" h="826556">
                <a:moveTo>
                  <a:pt x="0" y="0"/>
                </a:moveTo>
                <a:cubicBezTo>
                  <a:pt x="170004" y="334993"/>
                  <a:pt x="340009" y="669987"/>
                  <a:pt x="510014" y="784985"/>
                </a:cubicBezTo>
                <a:cubicBezTo>
                  <a:pt x="680019" y="899983"/>
                  <a:pt x="916692" y="745819"/>
                  <a:pt x="1020028" y="689987"/>
                </a:cubicBezTo>
                <a:cubicBezTo>
                  <a:pt x="1123364" y="634155"/>
                  <a:pt x="1118364" y="485825"/>
                  <a:pt x="1130031" y="449992"/>
                </a:cubicBezTo>
                <a:cubicBezTo>
                  <a:pt x="1141698" y="414159"/>
                  <a:pt x="1089197" y="477491"/>
                  <a:pt x="1090030" y="474991"/>
                </a:cubicBezTo>
                <a:cubicBezTo>
                  <a:pt x="1090863" y="472491"/>
                  <a:pt x="1121697" y="432492"/>
                  <a:pt x="1135031" y="434992"/>
                </a:cubicBezTo>
                <a:cubicBezTo>
                  <a:pt x="1148365" y="437492"/>
                  <a:pt x="1170032" y="489991"/>
                  <a:pt x="1170032" y="4899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7982460" y="2753484"/>
            <a:ext cx="648377" cy="16459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134860" y="2753484"/>
            <a:ext cx="648377" cy="17983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8287260" y="2753484"/>
            <a:ext cx="648377" cy="19507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8439660" y="2753484"/>
            <a:ext cx="648377" cy="21031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8592060" y="2753484"/>
            <a:ext cx="648377" cy="22555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8744460" y="2753484"/>
            <a:ext cx="648377" cy="2407930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74057" y="2223739"/>
            <a:ext cx="1071105" cy="1068101"/>
          </a:xfrm>
          <a:custGeom>
            <a:avLst/>
            <a:gdLst>
              <a:gd name="connsiteX0" fmla="*/ 663 w 1071105"/>
              <a:gd name="connsiteY0" fmla="*/ 5111 h 1068101"/>
              <a:gd name="connsiteX1" fmla="*/ 57813 w 1071105"/>
              <a:gd name="connsiteY1" fmla="*/ 16541 h 1068101"/>
              <a:gd name="connsiteX2" fmla="*/ 366423 w 1071105"/>
              <a:gd name="connsiteY2" fmla="*/ 142271 h 1068101"/>
              <a:gd name="connsiteX3" fmla="*/ 629313 w 1071105"/>
              <a:gd name="connsiteY3" fmla="*/ 873791 h 1068101"/>
              <a:gd name="connsiteX4" fmla="*/ 1063653 w 1071105"/>
              <a:gd name="connsiteY4" fmla="*/ 942371 h 1068101"/>
              <a:gd name="connsiteX5" fmla="*/ 915063 w 1071105"/>
              <a:gd name="connsiteY5" fmla="*/ 793781 h 1068101"/>
              <a:gd name="connsiteX6" fmla="*/ 1063653 w 1071105"/>
              <a:gd name="connsiteY6" fmla="*/ 953801 h 1068101"/>
              <a:gd name="connsiteX7" fmla="*/ 915063 w 1071105"/>
              <a:gd name="connsiteY7" fmla="*/ 1068101 h 10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105" h="1068101">
                <a:moveTo>
                  <a:pt x="663" y="5111"/>
                </a:moveTo>
                <a:cubicBezTo>
                  <a:pt x="-1242" y="-604"/>
                  <a:pt x="-3147" y="-6319"/>
                  <a:pt x="57813" y="16541"/>
                </a:cubicBezTo>
                <a:cubicBezTo>
                  <a:pt x="118773" y="39401"/>
                  <a:pt x="271173" y="-604"/>
                  <a:pt x="366423" y="142271"/>
                </a:cubicBezTo>
                <a:cubicBezTo>
                  <a:pt x="461673" y="285146"/>
                  <a:pt x="513108" y="740441"/>
                  <a:pt x="629313" y="873791"/>
                </a:cubicBezTo>
                <a:cubicBezTo>
                  <a:pt x="745518" y="1007141"/>
                  <a:pt x="1016028" y="955706"/>
                  <a:pt x="1063653" y="942371"/>
                </a:cubicBezTo>
                <a:cubicBezTo>
                  <a:pt x="1111278" y="929036"/>
                  <a:pt x="915063" y="791876"/>
                  <a:pt x="915063" y="793781"/>
                </a:cubicBezTo>
                <a:cubicBezTo>
                  <a:pt x="915063" y="795686"/>
                  <a:pt x="1063653" y="908081"/>
                  <a:pt x="1063653" y="953801"/>
                </a:cubicBezTo>
                <a:cubicBezTo>
                  <a:pt x="1063653" y="999521"/>
                  <a:pt x="989358" y="1033811"/>
                  <a:pt x="915063" y="10681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3451860" y="2366010"/>
            <a:ext cx="1977937" cy="2468880"/>
          </a:xfrm>
          <a:custGeom>
            <a:avLst/>
            <a:gdLst>
              <a:gd name="connsiteX0" fmla="*/ 0 w 1977937"/>
              <a:gd name="connsiteY0" fmla="*/ 0 h 2468880"/>
              <a:gd name="connsiteX1" fmla="*/ 182880 w 1977937"/>
              <a:gd name="connsiteY1" fmla="*/ 91440 h 2468880"/>
              <a:gd name="connsiteX2" fmla="*/ 400050 w 1977937"/>
              <a:gd name="connsiteY2" fmla="*/ 891540 h 2468880"/>
              <a:gd name="connsiteX3" fmla="*/ 754380 w 1977937"/>
              <a:gd name="connsiteY3" fmla="*/ 2137410 h 2468880"/>
              <a:gd name="connsiteX4" fmla="*/ 1805940 w 1977937"/>
              <a:gd name="connsiteY4" fmla="*/ 2320290 h 2468880"/>
              <a:gd name="connsiteX5" fmla="*/ 1748790 w 1977937"/>
              <a:gd name="connsiteY5" fmla="*/ 2228850 h 2468880"/>
              <a:gd name="connsiteX6" fmla="*/ 1977390 w 1977937"/>
              <a:gd name="connsiteY6" fmla="*/ 2331720 h 2468880"/>
              <a:gd name="connsiteX7" fmla="*/ 1817370 w 1977937"/>
              <a:gd name="connsiteY7" fmla="*/ 246888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937" h="2468880">
                <a:moveTo>
                  <a:pt x="0" y="0"/>
                </a:moveTo>
                <a:lnTo>
                  <a:pt x="182880" y="91440"/>
                </a:lnTo>
                <a:cubicBezTo>
                  <a:pt x="249555" y="240030"/>
                  <a:pt x="304800" y="550545"/>
                  <a:pt x="400050" y="891540"/>
                </a:cubicBezTo>
                <a:cubicBezTo>
                  <a:pt x="495300" y="1232535"/>
                  <a:pt x="520065" y="1899285"/>
                  <a:pt x="754380" y="2137410"/>
                </a:cubicBezTo>
                <a:cubicBezTo>
                  <a:pt x="988695" y="2375535"/>
                  <a:pt x="1640205" y="2305050"/>
                  <a:pt x="1805940" y="2320290"/>
                </a:cubicBezTo>
                <a:cubicBezTo>
                  <a:pt x="1971675" y="2335530"/>
                  <a:pt x="1720215" y="2226945"/>
                  <a:pt x="1748790" y="2228850"/>
                </a:cubicBezTo>
                <a:cubicBezTo>
                  <a:pt x="1777365" y="2230755"/>
                  <a:pt x="1965960" y="2291715"/>
                  <a:pt x="1977390" y="2331720"/>
                </a:cubicBezTo>
                <a:cubicBezTo>
                  <a:pt x="1988820" y="2371725"/>
                  <a:pt x="1817370" y="2468880"/>
                  <a:pt x="1817370" y="24688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" name="Right Arrow 101"/>
          <p:cNvSpPr/>
          <p:nvPr/>
        </p:nvSpPr>
        <p:spPr>
          <a:xfrm rot="11686614">
            <a:off x="4143041" y="2046117"/>
            <a:ext cx="1918400" cy="1088111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TextBox 102"/>
          <p:cNvSpPr txBox="1"/>
          <p:nvPr/>
        </p:nvSpPr>
        <p:spPr>
          <a:xfrm rot="820494">
            <a:off x="4535111" y="238626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smtClean="0">
                <a:solidFill>
                  <a:schemeClr val="accent1"/>
                </a:solidFill>
              </a:rPr>
              <a:t>Responses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1401" y="4059383"/>
            <a:ext cx="3932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response contains information which passes backward in the DNS towards the original </a:t>
            </a:r>
            <a:r>
              <a:rPr lang="en-AU" sz="2400" dirty="0" err="1" smtClean="0"/>
              <a:t>querier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2865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KSK Roll Measurement </a:t>
            </a: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What number of users are at risk of being impacted by the KSK Roll?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There </a:t>
            </a:r>
            <a:r>
              <a:rPr lang="en-US" sz="2800" dirty="0" smtClean="0"/>
              <a:t>are two risk elements for resolvers: </a:t>
            </a:r>
          </a:p>
          <a:p>
            <a:pPr lvl="2"/>
            <a:r>
              <a:rPr lang="en-US" sz="2800" dirty="0" smtClean="0"/>
              <a:t>Unable to receive a 1,414 octet UDP response from the root servers (query for DNSKEY RR from the root zone)</a:t>
            </a:r>
          </a:p>
          <a:p>
            <a:pPr lvl="2"/>
            <a:r>
              <a:rPr lang="en-US" sz="2800" dirty="0" smtClean="0"/>
              <a:t>Failure to follow RFC5011 key introduction </a:t>
            </a:r>
            <a:r>
              <a:rPr lang="en-US" sz="2800" dirty="0" smtClean="0"/>
              <a:t>procedure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2800" dirty="0" smtClean="0"/>
              <a:t>In either case the resolver outcome is the same: Not loading the incoming trust key into the local trusted key store</a:t>
            </a:r>
          </a:p>
          <a:p>
            <a:pPr lvl="1"/>
            <a:r>
              <a:rPr lang="en-US" sz="2800" dirty="0" smtClean="0"/>
              <a:t>And if the user passes queries </a:t>
            </a:r>
            <a:r>
              <a:rPr lang="en-US" sz="2800" b="1" dirty="0" smtClean="0"/>
              <a:t>only</a:t>
            </a:r>
            <a:r>
              <a:rPr lang="en-US" sz="2800" dirty="0" smtClean="0"/>
              <a:t> to these affected resolvers than the roll will cause a loss of DNS service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89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smtClean="0"/>
              <a:t>Resolvers via RFC8145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Getting resolvers to report on their local trusted key state</a:t>
            </a:r>
          </a:p>
          <a:p>
            <a:pPr lvl="1"/>
            <a:r>
              <a:rPr lang="en-US" sz="2800" dirty="0" smtClean="0"/>
              <a:t>Resolvers that support the RFC 8145 signal mechanism periodically include the key tag of their locally trusted keys into a query directed towards the root servers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3413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1088</Words>
  <Application>Microsoft Macintosh PowerPoint</Application>
  <PresentationFormat>Widescreen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AhnbergHand</vt:lpstr>
      <vt:lpstr>Calibri</vt:lpstr>
      <vt:lpstr>Calibri Light</vt:lpstr>
      <vt:lpstr>Mangal</vt:lpstr>
      <vt:lpstr>Arial</vt:lpstr>
      <vt:lpstr>Office Theme</vt:lpstr>
      <vt:lpstr>Measuring KSK Roll Readiness</vt:lpstr>
      <vt:lpstr>The DNS may look simple</vt:lpstr>
      <vt:lpstr>For the DNS looks are very deceiving</vt:lpstr>
      <vt:lpstr>What we would like the DNS to be</vt:lpstr>
      <vt:lpstr>What we suspect is more like theDNS</vt:lpstr>
      <vt:lpstr>Signalling via Queries</vt:lpstr>
      <vt:lpstr>Signalling via Responses</vt:lpstr>
      <vt:lpstr>KSK Roll Measurement Objective</vt:lpstr>
      <vt:lpstr>Measuring Resolvers via RFC8145 Signaling</vt:lpstr>
      <vt:lpstr>What did we see at (some) roots?</vt:lpstr>
      <vt:lpstr>What is this saying?</vt:lpstr>
      <vt:lpstr>Why?</vt:lpstr>
      <vt:lpstr>User-Side Measurement</vt:lpstr>
      <vt:lpstr>User-Side Measurement</vt:lpstr>
      <vt:lpstr>User-Side Resolver Measurement</vt:lpstr>
      <vt:lpstr>User-Side DNS Measurement</vt:lpstr>
      <vt:lpstr>Measuring User Impact</vt:lpstr>
      <vt:lpstr>Privacy and Security Considerations</vt:lpstr>
      <vt:lpstr>A Description of the Mechanism</vt:lpstr>
      <vt:lpstr>Thanks!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KSK Roll Measurement</dc:title>
  <dc:creator>Geoff Huston</dc:creator>
  <cp:lastModifiedBy>Geoff Huston</cp:lastModifiedBy>
  <cp:revision>27</cp:revision>
  <cp:lastPrinted>2017-11-05T18:44:13Z</cp:lastPrinted>
  <dcterms:created xsi:type="dcterms:W3CDTF">2017-10-20T11:47:15Z</dcterms:created>
  <dcterms:modified xsi:type="dcterms:W3CDTF">2017-11-11T22:55:19Z</dcterms:modified>
</cp:coreProperties>
</file>