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50" r:id="rId2"/>
    <p:sldId id="407" r:id="rId3"/>
    <p:sldId id="413" r:id="rId4"/>
    <p:sldId id="410" r:id="rId5"/>
    <p:sldId id="411" r:id="rId6"/>
    <p:sldId id="412" r:id="rId7"/>
    <p:sldId id="409" r:id="rId8"/>
    <p:sldId id="419" r:id="rId9"/>
    <p:sldId id="408" r:id="rId10"/>
    <p:sldId id="351" r:id="rId11"/>
    <p:sldId id="352" r:id="rId12"/>
    <p:sldId id="354" r:id="rId13"/>
    <p:sldId id="355" r:id="rId14"/>
    <p:sldId id="356" r:id="rId15"/>
    <p:sldId id="323" r:id="rId16"/>
    <p:sldId id="357" r:id="rId17"/>
    <p:sldId id="358" r:id="rId18"/>
    <p:sldId id="359" r:id="rId19"/>
    <p:sldId id="360" r:id="rId20"/>
    <p:sldId id="361" r:id="rId21"/>
    <p:sldId id="432" r:id="rId22"/>
    <p:sldId id="362" r:id="rId23"/>
    <p:sldId id="363" r:id="rId24"/>
    <p:sldId id="366" r:id="rId25"/>
    <p:sldId id="417" r:id="rId26"/>
    <p:sldId id="436" r:id="rId27"/>
    <p:sldId id="415" r:id="rId28"/>
    <p:sldId id="437" r:id="rId29"/>
    <p:sldId id="367" r:id="rId30"/>
    <p:sldId id="418" r:id="rId31"/>
    <p:sldId id="337" r:id="rId32"/>
    <p:sldId id="364" r:id="rId33"/>
    <p:sldId id="369" r:id="rId34"/>
    <p:sldId id="420" r:id="rId35"/>
    <p:sldId id="422" r:id="rId36"/>
    <p:sldId id="372" r:id="rId37"/>
    <p:sldId id="374" r:id="rId38"/>
    <p:sldId id="376" r:id="rId39"/>
    <p:sldId id="426" r:id="rId40"/>
    <p:sldId id="429" r:id="rId41"/>
    <p:sldId id="433" r:id="rId42"/>
    <p:sldId id="379" r:id="rId43"/>
    <p:sldId id="382" r:id="rId44"/>
    <p:sldId id="383" r:id="rId45"/>
    <p:sldId id="384" r:id="rId46"/>
    <p:sldId id="385" r:id="rId47"/>
    <p:sldId id="386" r:id="rId48"/>
    <p:sldId id="387" r:id="rId49"/>
    <p:sldId id="388" r:id="rId50"/>
    <p:sldId id="389" r:id="rId51"/>
    <p:sldId id="390" r:id="rId52"/>
    <p:sldId id="391" r:id="rId53"/>
    <p:sldId id="392" r:id="rId54"/>
    <p:sldId id="394" r:id="rId55"/>
    <p:sldId id="395" r:id="rId56"/>
    <p:sldId id="434" r:id="rId57"/>
    <p:sldId id="396" r:id="rId58"/>
    <p:sldId id="397" r:id="rId59"/>
    <p:sldId id="399" r:id="rId60"/>
    <p:sldId id="400" r:id="rId61"/>
    <p:sldId id="435" r:id="rId62"/>
    <p:sldId id="401" r:id="rId63"/>
    <p:sldId id="402" r:id="rId64"/>
    <p:sldId id="406"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99" autoAdjust="0"/>
    <p:restoredTop sz="86359" autoAdjust="0"/>
  </p:normalViewPr>
  <p:slideViewPr>
    <p:cSldViewPr snapToGrid="0" snapToObjects="1">
      <p:cViewPr>
        <p:scale>
          <a:sx n="125" d="100"/>
          <a:sy n="125" d="100"/>
        </p:scale>
        <p:origin x="-264" y="-80"/>
      </p:cViewPr>
      <p:guideLst>
        <p:guide orient="horz" pos="2160"/>
        <p:guide pos="2880"/>
      </p:guideLst>
    </p:cSldViewPr>
  </p:slideViewPr>
  <p:outlineViewPr>
    <p:cViewPr>
      <p:scale>
        <a:sx n="33" d="100"/>
        <a:sy n="33" d="100"/>
      </p:scale>
      <p:origin x="0" y="63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20/02/2014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419538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20/02/2014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82377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20/02/2014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139250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20/02/2014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4249295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DE6D93D-52A0-1540-AEB8-EECED7CB2003}" type="datetimeFigureOut">
              <a:rPr lang="en-US" smtClean="0"/>
              <a:t>20/02/2014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68626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DE6D93D-52A0-1540-AEB8-EECED7CB2003}" type="datetimeFigureOut">
              <a:rPr lang="en-US" smtClean="0"/>
              <a:t>20/02/2014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72408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DE6D93D-52A0-1540-AEB8-EECED7CB2003}" type="datetimeFigureOut">
              <a:rPr lang="en-US" smtClean="0"/>
              <a:t>20/02/2014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4133340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DE6D93D-52A0-1540-AEB8-EECED7CB2003}" type="datetimeFigureOut">
              <a:rPr lang="en-US" smtClean="0"/>
              <a:t>20/02/2014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3968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6D93D-52A0-1540-AEB8-EECED7CB2003}" type="datetimeFigureOut">
              <a:rPr lang="en-US" smtClean="0"/>
              <a:t>20/02/2014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19969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DE6D93D-52A0-1540-AEB8-EECED7CB2003}" type="datetimeFigureOut">
              <a:rPr lang="en-US" smtClean="0"/>
              <a:t>20/02/2014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203873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DE6D93D-52A0-1540-AEB8-EECED7CB2003}" type="datetimeFigureOut">
              <a:rPr lang="en-US" smtClean="0"/>
              <a:t>20/02/2014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5032078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6D93D-52A0-1540-AEB8-EECED7CB2003}" type="datetimeFigureOut">
              <a:rPr lang="en-US" smtClean="0"/>
              <a:t>20/02/2014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F7135-2536-4740-B9D4-9E759024E570}" type="slidenum">
              <a:rPr lang="en-US" smtClean="0"/>
              <a:t>‹#›</a:t>
            </a:fld>
            <a:endParaRPr lang="en-US"/>
          </a:p>
        </p:txBody>
      </p:sp>
    </p:spTree>
    <p:extLst>
      <p:ext uri="{BB962C8B-B14F-4D97-AF65-F5344CB8AC3E}">
        <p14:creationId xmlns:p14="http://schemas.microsoft.com/office/powerpoint/2010/main" val="3796560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Powderfinger Type"/>
          <a:ea typeface="+mj-ea"/>
          <a:cs typeface="Powderfinger Typ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hnbergHand"/>
          <a:ea typeface="+mn-ea"/>
          <a:cs typeface="AhnbergHand"/>
        </a:defRPr>
      </a:lvl1pPr>
      <a:lvl2pPr marL="742950" indent="-285750" algn="l" defTabSz="457200" rtl="0" eaLnBrk="1" latinLnBrk="0" hangingPunct="1">
        <a:spcBef>
          <a:spcPct val="20000"/>
        </a:spcBef>
        <a:buFont typeface="Arial"/>
        <a:buChar char="–"/>
        <a:defRPr sz="2800" kern="1200">
          <a:solidFill>
            <a:schemeClr val="tx1"/>
          </a:solidFill>
          <a:latin typeface="AhnbergHand"/>
          <a:ea typeface="+mn-ea"/>
          <a:cs typeface="AhnbergHand"/>
        </a:defRPr>
      </a:lvl2pPr>
      <a:lvl3pPr marL="1143000" indent="-228600" algn="l" defTabSz="457200" rtl="0" eaLnBrk="1" latinLnBrk="0" hangingPunct="1">
        <a:spcBef>
          <a:spcPct val="20000"/>
        </a:spcBef>
        <a:buFont typeface="Arial"/>
        <a:buChar char="•"/>
        <a:defRPr sz="2400" kern="1200">
          <a:solidFill>
            <a:schemeClr val="tx1"/>
          </a:solidFill>
          <a:latin typeface="AhnbergHand"/>
          <a:ea typeface="+mn-ea"/>
          <a:cs typeface="AhnbergHand"/>
        </a:defRPr>
      </a:lvl3pPr>
      <a:lvl4pPr marL="1600200" indent="-228600" algn="l" defTabSz="457200" rtl="0" eaLnBrk="1" latinLnBrk="0" hangingPunct="1">
        <a:spcBef>
          <a:spcPct val="20000"/>
        </a:spcBef>
        <a:buFont typeface="Arial"/>
        <a:buChar char="–"/>
        <a:defRPr sz="2000" kern="1200">
          <a:solidFill>
            <a:schemeClr val="tx1"/>
          </a:solidFill>
          <a:latin typeface="AhnbergHand"/>
          <a:ea typeface="+mn-ea"/>
          <a:cs typeface="AhnbergHand"/>
        </a:defRPr>
      </a:lvl4pPr>
      <a:lvl5pPr marL="2057400" indent="-228600" algn="l" defTabSz="457200" rtl="0" eaLnBrk="1" latinLnBrk="0" hangingPunct="1">
        <a:spcBef>
          <a:spcPct val="20000"/>
        </a:spcBef>
        <a:buFont typeface="Arial"/>
        <a:buChar char="»"/>
        <a:defRPr sz="2000" kern="1200">
          <a:solidFill>
            <a:schemeClr val="tx1"/>
          </a:solidFill>
          <a:latin typeface="AhnbergHand"/>
          <a:ea typeface="+mn-ea"/>
          <a:cs typeface="AhnbergHa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taroo.net/ispcol/2010-02/rollover.htm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DNSSEC – Issues and Achievements</a:t>
            </a:r>
            <a:endParaRPr lang="en-US" dirty="0"/>
          </a:p>
        </p:txBody>
      </p:sp>
      <p:sp>
        <p:nvSpPr>
          <p:cNvPr id="3" name="Subtitle 2"/>
          <p:cNvSpPr>
            <a:spLocks noGrp="1"/>
          </p:cNvSpPr>
          <p:nvPr>
            <p:ph type="subTitle" idx="1"/>
          </p:nvPr>
        </p:nvSpPr>
        <p:spPr>
          <a:xfrm>
            <a:off x="1551544" y="5759442"/>
            <a:ext cx="6400800" cy="1024467"/>
          </a:xfrm>
        </p:spPr>
        <p:txBody>
          <a:bodyPr>
            <a:normAutofit/>
          </a:bodyPr>
          <a:lstStyle/>
          <a:p>
            <a:pPr algn="r"/>
            <a:r>
              <a:rPr lang="en-US" sz="2000" dirty="0" smtClean="0"/>
              <a:t>Geoff Huston </a:t>
            </a:r>
          </a:p>
          <a:p>
            <a:pPr algn="r"/>
            <a:r>
              <a:rPr lang="en-US" sz="2000" dirty="0" smtClean="0"/>
              <a:t>APNIC Labs</a:t>
            </a:r>
            <a:endParaRPr lang="en-US" sz="20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475" y="5661970"/>
            <a:ext cx="9334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09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Questions…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accent6">
                    <a:lumMod val="50000"/>
                  </a:schemeClr>
                </a:solidFill>
                <a:latin typeface="+mn-lt"/>
              </a:rPr>
              <a:t>What proportion of the Internet’s users will perform DNSSEC validation if they are presented with a signed domain?</a:t>
            </a:r>
          </a:p>
          <a:p>
            <a:endParaRPr lang="en-US" dirty="0">
              <a:solidFill>
                <a:schemeClr val="accent6">
                  <a:lumMod val="50000"/>
                </a:schemeClr>
              </a:solidFill>
              <a:latin typeface="+mn-lt"/>
            </a:endParaRPr>
          </a:p>
          <a:p>
            <a:r>
              <a:rPr lang="en-US" dirty="0" smtClean="0">
                <a:solidFill>
                  <a:schemeClr val="accent6">
                    <a:lumMod val="50000"/>
                  </a:schemeClr>
                </a:solidFill>
                <a:latin typeface="+mn-lt"/>
              </a:rPr>
              <a:t>Where are these DNSSEC-validating users?</a:t>
            </a:r>
          </a:p>
          <a:p>
            <a:pPr marL="0" indent="0">
              <a:buNone/>
            </a:pPr>
            <a:endParaRPr lang="en-US" dirty="0" smtClean="0">
              <a:solidFill>
                <a:schemeClr val="accent6">
                  <a:lumMod val="50000"/>
                </a:schemeClr>
              </a:solidFill>
              <a:latin typeface="+mn-lt"/>
            </a:endParaRPr>
          </a:p>
          <a:p>
            <a:r>
              <a:rPr lang="en-US" dirty="0" smtClean="0">
                <a:solidFill>
                  <a:schemeClr val="accent6">
                    <a:lumMod val="50000"/>
                  </a:schemeClr>
                </a:solidFill>
                <a:latin typeface="+mn-lt"/>
              </a:rPr>
              <a:t>What is the performance overhead of serving signed names?</a:t>
            </a:r>
          </a:p>
          <a:p>
            <a:pPr marL="0" indent="0">
              <a:buNone/>
            </a:pPr>
            <a:endParaRPr lang="en-US" dirty="0" smtClean="0">
              <a:solidFill>
                <a:schemeClr val="accent6">
                  <a:lumMod val="50000"/>
                </a:schemeClr>
              </a:solidFill>
              <a:latin typeface="+mn-lt"/>
            </a:endParaRPr>
          </a:p>
          <a:p>
            <a:r>
              <a:rPr lang="en-US" dirty="0" smtClean="0">
                <a:solidFill>
                  <a:schemeClr val="accent6">
                    <a:lumMod val="50000"/>
                  </a:schemeClr>
                </a:solidFill>
                <a:latin typeface="+mn-lt"/>
              </a:rPr>
              <a:t>What happens when the DNSSEC signature is not valid?</a:t>
            </a:r>
            <a:endParaRPr lang="en-US" dirty="0">
              <a:solidFill>
                <a:schemeClr val="accent6">
                  <a:lumMod val="50000"/>
                </a:schemeClr>
              </a:solidFill>
              <a:latin typeface="+mn-lt"/>
            </a:endParaRPr>
          </a:p>
        </p:txBody>
      </p:sp>
    </p:spTree>
    <p:extLst>
      <p:ext uri="{BB962C8B-B14F-4D97-AF65-F5344CB8AC3E}">
        <p14:creationId xmlns:p14="http://schemas.microsoft.com/office/powerpoint/2010/main" val="1294738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mn-lt"/>
              </a:rPr>
              <a:t>Three URLs:</a:t>
            </a:r>
          </a:p>
          <a:p>
            <a:pPr marL="0" indent="0">
              <a:buNone/>
            </a:pPr>
            <a:r>
              <a:rPr lang="en-US" dirty="0">
                <a:latin typeface="+mn-lt"/>
              </a:rPr>
              <a:t>	</a:t>
            </a:r>
            <a:r>
              <a:rPr lang="en-US" dirty="0" smtClean="0">
                <a:solidFill>
                  <a:srgbClr val="008000"/>
                </a:solidFill>
                <a:latin typeface="+mn-lt"/>
              </a:rPr>
              <a:t>the good (DNSSEC signed)</a:t>
            </a:r>
          </a:p>
          <a:p>
            <a:pPr marL="0" indent="0">
              <a:buNone/>
            </a:pPr>
            <a:r>
              <a:rPr lang="en-US" dirty="0">
                <a:latin typeface="+mn-lt"/>
              </a:rPr>
              <a:t>	</a:t>
            </a:r>
            <a:r>
              <a:rPr lang="en-US" dirty="0" smtClean="0">
                <a:solidFill>
                  <a:srgbClr val="FF0000"/>
                </a:solidFill>
                <a:latin typeface="+mn-lt"/>
              </a:rPr>
              <a:t>the bad (invalid DNSSEC signature)</a:t>
            </a:r>
          </a:p>
          <a:p>
            <a:pPr marL="0" indent="0">
              <a:buNone/>
            </a:pPr>
            <a:r>
              <a:rPr lang="en-US" dirty="0">
                <a:latin typeface="+mn-lt"/>
              </a:rPr>
              <a:t>	</a:t>
            </a:r>
            <a:r>
              <a:rPr lang="en-US" dirty="0" smtClean="0">
                <a:solidFill>
                  <a:srgbClr val="0000FF"/>
                </a:solidFill>
                <a:latin typeface="+mn-lt"/>
              </a:rPr>
              <a:t>the control (no DNSSEC at all)</a:t>
            </a:r>
          </a:p>
          <a:p>
            <a:pPr marL="0" indent="0">
              <a:buNone/>
            </a:pPr>
            <a:endParaRPr lang="en-US" dirty="0">
              <a:latin typeface="+mn-lt"/>
            </a:endParaRPr>
          </a:p>
          <a:p>
            <a:pPr marL="0" indent="0">
              <a:buNone/>
            </a:pPr>
            <a:r>
              <a:rPr lang="en-US" dirty="0" smtClean="0">
                <a:latin typeface="+mn-lt"/>
              </a:rPr>
              <a:t>And an online ad system to deliver the test to a large pseudo-random set of clients</a:t>
            </a:r>
          </a:p>
        </p:txBody>
      </p:sp>
    </p:spTree>
    <p:extLst>
      <p:ext uri="{BB962C8B-B14F-4D97-AF65-F5344CB8AC3E}">
        <p14:creationId xmlns:p14="http://schemas.microsoft.com/office/powerpoint/2010/main" val="166780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DNS Resolvers </a:t>
            </a:r>
            <a:r>
              <a:rPr lang="en-US" baseline="0" dirty="0" smtClean="0"/>
              <a:t>is “tricky”</a:t>
            </a:r>
            <a:endParaRPr lang="en-US" dirty="0"/>
          </a:p>
        </p:txBody>
      </p:sp>
      <p:sp>
        <p:nvSpPr>
          <p:cNvPr id="3" name="TextBox 2"/>
          <p:cNvSpPr txBox="1"/>
          <p:nvPr/>
        </p:nvSpPr>
        <p:spPr>
          <a:xfrm>
            <a:off x="1221893" y="1746702"/>
            <a:ext cx="7022543" cy="369332"/>
          </a:xfrm>
          <a:prstGeom prst="rect">
            <a:avLst/>
          </a:prstGeom>
          <a:noFill/>
        </p:spPr>
        <p:txBody>
          <a:bodyPr wrap="none" rtlCol="0">
            <a:spAutoFit/>
          </a:bodyPr>
          <a:lstStyle/>
          <a:p>
            <a:r>
              <a:rPr lang="en-US" dirty="0" smtClean="0">
                <a:solidFill>
                  <a:schemeClr val="accent6">
                    <a:lumMod val="75000"/>
                  </a:schemeClr>
                </a:solidFill>
                <a:latin typeface="AhnbergHand"/>
                <a:cs typeface="AhnbergHand"/>
              </a:rPr>
              <a:t>What we would like to think happens in DNS resolution!</a:t>
            </a:r>
            <a:endParaRPr lang="en-US" dirty="0">
              <a:solidFill>
                <a:schemeClr val="accent6">
                  <a:lumMod val="75000"/>
                </a:schemeClr>
              </a:solidFill>
              <a:latin typeface="AhnbergHand"/>
              <a:cs typeface="AhnbergHand"/>
            </a:endParaRPr>
          </a:p>
        </p:txBody>
      </p:sp>
      <p:sp>
        <p:nvSpPr>
          <p:cNvPr id="6" name="Freeform 5"/>
          <p:cNvSpPr/>
          <p:nvPr/>
        </p:nvSpPr>
        <p:spPr>
          <a:xfrm>
            <a:off x="3253563" y="2106526"/>
            <a:ext cx="466542" cy="26686"/>
          </a:xfrm>
          <a:custGeom>
            <a:avLst/>
            <a:gdLst>
              <a:gd name="connsiteX0" fmla="*/ 0 w 466542"/>
              <a:gd name="connsiteY0" fmla="*/ 26686 h 26686"/>
              <a:gd name="connsiteX1" fmla="*/ 241911 w 466542"/>
              <a:gd name="connsiteY1" fmla="*/ 766 h 26686"/>
              <a:gd name="connsiteX2" fmla="*/ 466542 w 466542"/>
              <a:gd name="connsiteY2" fmla="*/ 9406 h 26686"/>
            </a:gdLst>
            <a:ahLst/>
            <a:cxnLst>
              <a:cxn ang="0">
                <a:pos x="connsiteX0" y="connsiteY0"/>
              </a:cxn>
              <a:cxn ang="0">
                <a:pos x="connsiteX1" y="connsiteY1"/>
              </a:cxn>
              <a:cxn ang="0">
                <a:pos x="connsiteX2" y="connsiteY2"/>
              </a:cxn>
            </a:cxnLst>
            <a:rect l="l" t="t" r="r" b="b"/>
            <a:pathLst>
              <a:path w="466542" h="26686">
                <a:moveTo>
                  <a:pt x="0" y="26686"/>
                </a:moveTo>
                <a:cubicBezTo>
                  <a:pt x="82077" y="15166"/>
                  <a:pt x="164154" y="3646"/>
                  <a:pt x="241911" y="766"/>
                </a:cubicBezTo>
                <a:cubicBezTo>
                  <a:pt x="319668" y="-2114"/>
                  <a:pt x="393105" y="3646"/>
                  <a:pt x="466542" y="940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1143001" y="4300168"/>
            <a:ext cx="1018227" cy="400110"/>
          </a:xfrm>
          <a:prstGeom prst="rect">
            <a:avLst/>
          </a:prstGeom>
          <a:noFill/>
        </p:spPr>
        <p:txBody>
          <a:bodyPr wrap="none" rtlCol="0">
            <a:spAutoFit/>
          </a:bodyPr>
          <a:lstStyle/>
          <a:p>
            <a:r>
              <a:rPr lang="en-US" sz="2000" b="1" dirty="0" smtClean="0">
                <a:solidFill>
                  <a:srgbClr val="0000FF"/>
                </a:solidFill>
                <a:latin typeface="AhnbergHand"/>
                <a:cs typeface="AhnbergHand"/>
              </a:rPr>
              <a:t>Client</a:t>
            </a:r>
            <a:endParaRPr lang="en-US" sz="2000" b="1" dirty="0">
              <a:solidFill>
                <a:srgbClr val="0000FF"/>
              </a:solidFill>
              <a:latin typeface="AhnbergHand"/>
              <a:cs typeface="AhnbergHand"/>
            </a:endParaRPr>
          </a:p>
        </p:txBody>
      </p:sp>
      <p:sp>
        <p:nvSpPr>
          <p:cNvPr id="7" name="Freeform 6"/>
          <p:cNvSpPr/>
          <p:nvPr/>
        </p:nvSpPr>
        <p:spPr>
          <a:xfrm>
            <a:off x="878417" y="4017355"/>
            <a:ext cx="1771154" cy="898617"/>
          </a:xfrm>
          <a:custGeom>
            <a:avLst/>
            <a:gdLst>
              <a:gd name="connsiteX0" fmla="*/ 0 w 1771154"/>
              <a:gd name="connsiteY0" fmla="*/ 4312 h 898617"/>
              <a:gd name="connsiteX1" fmla="*/ 63500 w 1771154"/>
              <a:gd name="connsiteY1" fmla="*/ 850978 h 898617"/>
              <a:gd name="connsiteX2" fmla="*/ 84666 w 1771154"/>
              <a:gd name="connsiteY2" fmla="*/ 798062 h 898617"/>
              <a:gd name="connsiteX3" fmla="*/ 1629833 w 1771154"/>
              <a:gd name="connsiteY3" fmla="*/ 829812 h 898617"/>
              <a:gd name="connsiteX4" fmla="*/ 1682750 w 1771154"/>
              <a:gd name="connsiteY4" fmla="*/ 57228 h 898617"/>
              <a:gd name="connsiteX5" fmla="*/ 1471083 w 1771154"/>
              <a:gd name="connsiteY5" fmla="*/ 57228 h 898617"/>
              <a:gd name="connsiteX6" fmla="*/ 201083 w 1771154"/>
              <a:gd name="connsiteY6" fmla="*/ 99562 h 89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154" h="898617">
                <a:moveTo>
                  <a:pt x="0" y="4312"/>
                </a:moveTo>
                <a:cubicBezTo>
                  <a:pt x="24694" y="361499"/>
                  <a:pt x="49389" y="718686"/>
                  <a:pt x="63500" y="850978"/>
                </a:cubicBezTo>
                <a:cubicBezTo>
                  <a:pt x="77611" y="983270"/>
                  <a:pt x="84666" y="798062"/>
                  <a:pt x="84666" y="798062"/>
                </a:cubicBezTo>
                <a:cubicBezTo>
                  <a:pt x="345721" y="794534"/>
                  <a:pt x="1363486" y="953284"/>
                  <a:pt x="1629833" y="829812"/>
                </a:cubicBezTo>
                <a:cubicBezTo>
                  <a:pt x="1896180" y="706340"/>
                  <a:pt x="1709208" y="185992"/>
                  <a:pt x="1682750" y="57228"/>
                </a:cubicBezTo>
                <a:cubicBezTo>
                  <a:pt x="1656292" y="-71536"/>
                  <a:pt x="1471083" y="57228"/>
                  <a:pt x="1471083" y="57228"/>
                </a:cubicBezTo>
                <a:lnTo>
                  <a:pt x="201083" y="99562"/>
                </a:ln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3464986" y="4204917"/>
            <a:ext cx="2095445" cy="400110"/>
          </a:xfrm>
          <a:prstGeom prst="rect">
            <a:avLst/>
          </a:prstGeom>
          <a:noFill/>
        </p:spPr>
        <p:txBody>
          <a:bodyPr wrap="none" rtlCol="0">
            <a:spAutoFit/>
          </a:bodyPr>
          <a:lstStyle/>
          <a:p>
            <a:r>
              <a:rPr lang="en-US" sz="2000" b="1" dirty="0" smtClean="0">
                <a:solidFill>
                  <a:schemeClr val="accent6">
                    <a:lumMod val="50000"/>
                  </a:schemeClr>
                </a:solidFill>
                <a:latin typeface="AhnbergHand"/>
                <a:cs typeface="AhnbergHand"/>
              </a:rPr>
              <a:t>DNS Resolver</a:t>
            </a:r>
            <a:endParaRPr lang="en-US" sz="2000" b="1" dirty="0">
              <a:solidFill>
                <a:schemeClr val="accent6">
                  <a:lumMod val="50000"/>
                </a:schemeClr>
              </a:solidFill>
              <a:latin typeface="AhnbergHand"/>
              <a:cs typeface="AhnbergHand"/>
            </a:endParaRPr>
          </a:p>
        </p:txBody>
      </p:sp>
      <p:sp>
        <p:nvSpPr>
          <p:cNvPr id="9" name="Freeform 8"/>
          <p:cNvSpPr/>
          <p:nvPr/>
        </p:nvSpPr>
        <p:spPr>
          <a:xfrm>
            <a:off x="3352772" y="3909742"/>
            <a:ext cx="2308339" cy="980623"/>
          </a:xfrm>
          <a:custGeom>
            <a:avLst/>
            <a:gdLst>
              <a:gd name="connsiteX0" fmla="*/ 139728 w 2308339"/>
              <a:gd name="connsiteY0" fmla="*/ 905675 h 980623"/>
              <a:gd name="connsiteX1" fmla="*/ 192645 w 2308339"/>
              <a:gd name="connsiteY1" fmla="*/ 884508 h 980623"/>
              <a:gd name="connsiteX2" fmla="*/ 2139978 w 2308339"/>
              <a:gd name="connsiteY2" fmla="*/ 884508 h 980623"/>
              <a:gd name="connsiteX3" fmla="*/ 2203478 w 2308339"/>
              <a:gd name="connsiteY3" fmla="*/ 926841 h 980623"/>
              <a:gd name="connsiteX4" fmla="*/ 2118811 w 2308339"/>
              <a:gd name="connsiteY4" fmla="*/ 48425 h 980623"/>
              <a:gd name="connsiteX5" fmla="*/ 2087061 w 2308339"/>
              <a:gd name="connsiteY5" fmla="*/ 111925 h 980623"/>
              <a:gd name="connsiteX6" fmla="*/ 150311 w 2308339"/>
              <a:gd name="connsiteY6" fmla="*/ 90758 h 980623"/>
              <a:gd name="connsiteX7" fmla="*/ 129145 w 2308339"/>
              <a:gd name="connsiteY7" fmla="*/ 143675 h 980623"/>
              <a:gd name="connsiteX8" fmla="*/ 139728 w 2308339"/>
              <a:gd name="connsiteY8" fmla="*/ 905675 h 98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339" h="980623">
                <a:moveTo>
                  <a:pt x="139728" y="905675"/>
                </a:moveTo>
                <a:cubicBezTo>
                  <a:pt x="150311" y="1029147"/>
                  <a:pt x="-140730" y="888036"/>
                  <a:pt x="192645" y="884508"/>
                </a:cubicBezTo>
                <a:cubicBezTo>
                  <a:pt x="526020" y="880980"/>
                  <a:pt x="1804839" y="877453"/>
                  <a:pt x="2139978" y="884508"/>
                </a:cubicBezTo>
                <a:cubicBezTo>
                  <a:pt x="2475117" y="891563"/>
                  <a:pt x="2207006" y="1066188"/>
                  <a:pt x="2203478" y="926841"/>
                </a:cubicBezTo>
                <a:cubicBezTo>
                  <a:pt x="2199950" y="787494"/>
                  <a:pt x="2138214" y="184244"/>
                  <a:pt x="2118811" y="48425"/>
                </a:cubicBezTo>
                <a:cubicBezTo>
                  <a:pt x="2099408" y="-87394"/>
                  <a:pt x="2415144" y="104870"/>
                  <a:pt x="2087061" y="111925"/>
                </a:cubicBezTo>
                <a:cubicBezTo>
                  <a:pt x="1758978" y="118980"/>
                  <a:pt x="476630" y="85466"/>
                  <a:pt x="150311" y="90758"/>
                </a:cubicBezTo>
                <a:cubicBezTo>
                  <a:pt x="-176008" y="96050"/>
                  <a:pt x="130909" y="6092"/>
                  <a:pt x="129145" y="143675"/>
                </a:cubicBezTo>
                <a:cubicBezTo>
                  <a:pt x="127381" y="281258"/>
                  <a:pt x="129145" y="782203"/>
                  <a:pt x="139728" y="905675"/>
                </a:cubicBezTo>
                <a:close/>
              </a:path>
            </a:pathLst>
          </a:custGeom>
          <a:no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550583" y="3534833"/>
            <a:ext cx="799128"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a:t>
            </a:r>
            <a:endParaRPr lang="en-US" dirty="0">
              <a:latin typeface="AhnbergHand"/>
              <a:cs typeface="AhnbergHand"/>
            </a:endParaRPr>
          </a:p>
        </p:txBody>
      </p:sp>
      <p:sp>
        <p:nvSpPr>
          <p:cNvPr id="11" name="Freeform 10"/>
          <p:cNvSpPr/>
          <p:nvPr/>
        </p:nvSpPr>
        <p:spPr>
          <a:xfrm>
            <a:off x="2582333" y="4011069"/>
            <a:ext cx="775205" cy="232848"/>
          </a:xfrm>
          <a:custGeom>
            <a:avLst/>
            <a:gdLst>
              <a:gd name="connsiteX0" fmla="*/ 0 w 775205"/>
              <a:gd name="connsiteY0" fmla="*/ 179931 h 232848"/>
              <a:gd name="connsiteX1" fmla="*/ 338667 w 775205"/>
              <a:gd name="connsiteY1" fmla="*/ 14 h 232848"/>
              <a:gd name="connsiteX2" fmla="*/ 762000 w 775205"/>
              <a:gd name="connsiteY2" fmla="*/ 169348 h 232848"/>
              <a:gd name="connsiteX3" fmla="*/ 677334 w 775205"/>
              <a:gd name="connsiteY3" fmla="*/ 63514 h 232848"/>
              <a:gd name="connsiteX4" fmla="*/ 772584 w 775205"/>
              <a:gd name="connsiteY4" fmla="*/ 179931 h 232848"/>
              <a:gd name="connsiteX5" fmla="*/ 656167 w 775205"/>
              <a:gd name="connsiteY5" fmla="*/ 232848 h 23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205" h="232848">
                <a:moveTo>
                  <a:pt x="0" y="179931"/>
                </a:moveTo>
                <a:cubicBezTo>
                  <a:pt x="105833" y="90854"/>
                  <a:pt x="211667" y="1778"/>
                  <a:pt x="338667" y="14"/>
                </a:cubicBezTo>
                <a:cubicBezTo>
                  <a:pt x="465667" y="-1750"/>
                  <a:pt x="705556" y="158765"/>
                  <a:pt x="762000" y="169348"/>
                </a:cubicBezTo>
                <a:cubicBezTo>
                  <a:pt x="818444" y="179931"/>
                  <a:pt x="675570" y="61750"/>
                  <a:pt x="677334" y="63514"/>
                </a:cubicBezTo>
                <a:cubicBezTo>
                  <a:pt x="679098" y="65278"/>
                  <a:pt x="776112" y="151709"/>
                  <a:pt x="772584" y="179931"/>
                </a:cubicBezTo>
                <a:cubicBezTo>
                  <a:pt x="769056" y="208153"/>
                  <a:pt x="656167" y="232848"/>
                  <a:pt x="656167" y="232848"/>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6655968" y="3904165"/>
            <a:ext cx="1707217" cy="646331"/>
          </a:xfrm>
          <a:prstGeom prst="rect">
            <a:avLst/>
          </a:prstGeom>
          <a:noFill/>
        </p:spPr>
        <p:txBody>
          <a:bodyPr wrap="none" rtlCol="0">
            <a:spAutoFit/>
          </a:bodyPr>
          <a:lstStyle/>
          <a:p>
            <a:r>
              <a:rPr lang="en-US" dirty="0" smtClean="0">
                <a:solidFill>
                  <a:srgbClr val="FF0000"/>
                </a:solidFill>
                <a:latin typeface="AhnbergHand"/>
                <a:cs typeface="AhnbergHand"/>
              </a:rPr>
              <a:t>Authoritative</a:t>
            </a:r>
          </a:p>
          <a:p>
            <a:r>
              <a:rPr lang="en-US" dirty="0" err="1" smtClean="0">
                <a:solidFill>
                  <a:srgbClr val="FF0000"/>
                </a:solidFill>
                <a:latin typeface="AhnbergHand"/>
                <a:cs typeface="AhnbergHand"/>
              </a:rPr>
              <a:t>Nameserver</a:t>
            </a:r>
            <a:endParaRPr lang="en-US" dirty="0">
              <a:solidFill>
                <a:srgbClr val="FF0000"/>
              </a:solidFill>
              <a:latin typeface="AhnbergHand"/>
              <a:cs typeface="AhnbergHand"/>
            </a:endParaRPr>
          </a:p>
        </p:txBody>
      </p:sp>
      <p:sp>
        <p:nvSpPr>
          <p:cNvPr id="13" name="TextBox 12"/>
          <p:cNvSpPr txBox="1"/>
          <p:nvPr/>
        </p:nvSpPr>
        <p:spPr>
          <a:xfrm>
            <a:off x="5687655" y="3540410"/>
            <a:ext cx="799128"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a:t>
            </a:r>
            <a:endParaRPr lang="en-US" dirty="0">
              <a:latin typeface="AhnbergHand"/>
              <a:cs typeface="AhnbergHand"/>
            </a:endParaRPr>
          </a:p>
        </p:txBody>
      </p:sp>
      <p:sp>
        <p:nvSpPr>
          <p:cNvPr id="14" name="Freeform 13"/>
          <p:cNvSpPr/>
          <p:nvPr/>
        </p:nvSpPr>
        <p:spPr>
          <a:xfrm>
            <a:off x="6451781" y="3908384"/>
            <a:ext cx="2069156" cy="762537"/>
          </a:xfrm>
          <a:custGeom>
            <a:avLst/>
            <a:gdLst>
              <a:gd name="connsiteX0" fmla="*/ 141636 w 2069156"/>
              <a:gd name="connsiteY0" fmla="*/ 60366 h 762537"/>
              <a:gd name="connsiteX1" fmla="*/ 1909052 w 2069156"/>
              <a:gd name="connsiteY1" fmla="*/ 49783 h 762537"/>
              <a:gd name="connsiteX2" fmla="*/ 1993719 w 2069156"/>
              <a:gd name="connsiteY2" fmla="*/ 49783 h 762537"/>
              <a:gd name="connsiteX3" fmla="*/ 1972552 w 2069156"/>
              <a:gd name="connsiteY3" fmla="*/ 716533 h 762537"/>
              <a:gd name="connsiteX4" fmla="*/ 1951386 w 2069156"/>
              <a:gd name="connsiteY4" fmla="*/ 705949 h 762537"/>
              <a:gd name="connsiteX5" fmla="*/ 183969 w 2069156"/>
              <a:gd name="connsiteY5" fmla="*/ 716533 h 762537"/>
              <a:gd name="connsiteX6" fmla="*/ 120469 w 2069156"/>
              <a:gd name="connsiteY6" fmla="*/ 653033 h 762537"/>
              <a:gd name="connsiteX7" fmla="*/ 141636 w 2069156"/>
              <a:gd name="connsiteY7" fmla="*/ 60366 h 76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156" h="762537">
                <a:moveTo>
                  <a:pt x="141636" y="60366"/>
                </a:moveTo>
                <a:cubicBezTo>
                  <a:pt x="439733" y="-40176"/>
                  <a:pt x="1909052" y="49783"/>
                  <a:pt x="1909052" y="49783"/>
                </a:cubicBezTo>
                <a:cubicBezTo>
                  <a:pt x="2217732" y="48019"/>
                  <a:pt x="1983136" y="-61342"/>
                  <a:pt x="1993719" y="49783"/>
                </a:cubicBezTo>
                <a:cubicBezTo>
                  <a:pt x="2004302" y="160908"/>
                  <a:pt x="1979607" y="607172"/>
                  <a:pt x="1972552" y="716533"/>
                </a:cubicBezTo>
                <a:cubicBezTo>
                  <a:pt x="1965497" y="825894"/>
                  <a:pt x="1951386" y="705949"/>
                  <a:pt x="1951386" y="705949"/>
                </a:cubicBezTo>
                <a:lnTo>
                  <a:pt x="183969" y="716533"/>
                </a:lnTo>
                <a:cubicBezTo>
                  <a:pt x="-121184" y="707714"/>
                  <a:pt x="134580" y="764158"/>
                  <a:pt x="120469" y="653033"/>
                </a:cubicBezTo>
                <a:cubicBezTo>
                  <a:pt x="106358" y="541908"/>
                  <a:pt x="-156461" y="160908"/>
                  <a:pt x="141636" y="60366"/>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5513917" y="3999558"/>
            <a:ext cx="828793" cy="180859"/>
          </a:xfrm>
          <a:custGeom>
            <a:avLst/>
            <a:gdLst>
              <a:gd name="connsiteX0" fmla="*/ 0 w 828793"/>
              <a:gd name="connsiteY0" fmla="*/ 180859 h 180859"/>
              <a:gd name="connsiteX1" fmla="*/ 338666 w 828793"/>
              <a:gd name="connsiteY1" fmla="*/ 942 h 180859"/>
              <a:gd name="connsiteX2" fmla="*/ 814916 w 828793"/>
              <a:gd name="connsiteY2" fmla="*/ 106775 h 180859"/>
              <a:gd name="connsiteX3" fmla="*/ 709083 w 828793"/>
              <a:gd name="connsiteY3" fmla="*/ 32692 h 180859"/>
              <a:gd name="connsiteX4" fmla="*/ 793750 w 828793"/>
              <a:gd name="connsiteY4" fmla="*/ 106775 h 180859"/>
              <a:gd name="connsiteX5" fmla="*/ 656166 w 828793"/>
              <a:gd name="connsiteY5" fmla="*/ 117359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793" h="180859">
                <a:moveTo>
                  <a:pt x="0" y="180859"/>
                </a:moveTo>
                <a:cubicBezTo>
                  <a:pt x="101423" y="97074"/>
                  <a:pt x="202847" y="13289"/>
                  <a:pt x="338666" y="942"/>
                </a:cubicBezTo>
                <a:cubicBezTo>
                  <a:pt x="474485" y="-11405"/>
                  <a:pt x="753180" y="101483"/>
                  <a:pt x="814916" y="106775"/>
                </a:cubicBezTo>
                <a:cubicBezTo>
                  <a:pt x="876652" y="112067"/>
                  <a:pt x="712611" y="32692"/>
                  <a:pt x="709083" y="32692"/>
                </a:cubicBezTo>
                <a:cubicBezTo>
                  <a:pt x="705555" y="32692"/>
                  <a:pt x="802570" y="92664"/>
                  <a:pt x="793750" y="106775"/>
                </a:cubicBezTo>
                <a:cubicBezTo>
                  <a:pt x="784930" y="120886"/>
                  <a:pt x="656166" y="117359"/>
                  <a:pt x="656166" y="117359"/>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547953" y="4454668"/>
            <a:ext cx="939630" cy="244332"/>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2563637" y="4484902"/>
            <a:ext cx="939630" cy="244332"/>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5688455" y="4737959"/>
            <a:ext cx="1707204"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 10.0.0.1</a:t>
            </a:r>
            <a:endParaRPr lang="en-US" dirty="0">
              <a:latin typeface="AhnbergHand"/>
              <a:cs typeface="AhnbergHand"/>
            </a:endParaRPr>
          </a:p>
        </p:txBody>
      </p:sp>
      <p:sp>
        <p:nvSpPr>
          <p:cNvPr id="20" name="TextBox 19"/>
          <p:cNvSpPr txBox="1"/>
          <p:nvPr/>
        </p:nvSpPr>
        <p:spPr>
          <a:xfrm>
            <a:off x="2496109" y="4890133"/>
            <a:ext cx="1707204"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 10.0.0.1</a:t>
            </a:r>
            <a:endParaRPr lang="en-US" dirty="0">
              <a:latin typeface="AhnbergHand"/>
              <a:cs typeface="AhnbergHand"/>
            </a:endParaRPr>
          </a:p>
        </p:txBody>
      </p:sp>
    </p:spTree>
    <p:extLst>
      <p:ext uri="{BB962C8B-B14F-4D97-AF65-F5344CB8AC3E}">
        <p14:creationId xmlns:p14="http://schemas.microsoft.com/office/powerpoint/2010/main" val="3610001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DNS Resolvers </a:t>
            </a:r>
            <a:r>
              <a:rPr lang="en-US" baseline="0" dirty="0" smtClean="0"/>
              <a:t>is “tricky”</a:t>
            </a:r>
            <a:endParaRPr lang="en-US" dirty="0"/>
          </a:p>
        </p:txBody>
      </p:sp>
      <p:pic>
        <p:nvPicPr>
          <p:cNvPr id="5" name="Content Placeholder 4"/>
          <p:cNvPicPr>
            <a:picLocks noGrp="1" noChangeAspect="1"/>
          </p:cNvPicPr>
          <p:nvPr>
            <p:ph idx="1"/>
          </p:nvPr>
        </p:nvPicPr>
        <p:blipFill>
          <a:blip r:embed="rId2"/>
          <a:srcRect t="1568" b="1568"/>
          <a:stretch>
            <a:fillRect/>
          </a:stretch>
        </p:blipFill>
        <p:spPr/>
      </p:pic>
      <p:sp>
        <p:nvSpPr>
          <p:cNvPr id="4" name="TextBox 3"/>
          <p:cNvSpPr txBox="1"/>
          <p:nvPr/>
        </p:nvSpPr>
        <p:spPr>
          <a:xfrm>
            <a:off x="107504" y="5877272"/>
            <a:ext cx="7520007" cy="369332"/>
          </a:xfrm>
          <a:prstGeom prst="rect">
            <a:avLst/>
          </a:prstGeom>
          <a:noFill/>
        </p:spPr>
        <p:txBody>
          <a:bodyPr wrap="none" rtlCol="0">
            <a:spAutoFit/>
          </a:bodyPr>
          <a:lstStyle/>
          <a:p>
            <a:r>
              <a:rPr lang="en-US" dirty="0" smtClean="0">
                <a:solidFill>
                  <a:schemeClr val="accent6">
                    <a:lumMod val="75000"/>
                  </a:schemeClr>
                </a:solidFill>
                <a:latin typeface="AhnbergHand"/>
                <a:cs typeface="AhnbergHand"/>
              </a:rPr>
              <a:t>A small sample of what appears to happen in DNS resolution</a:t>
            </a:r>
            <a:endParaRPr lang="en-US" dirty="0">
              <a:solidFill>
                <a:schemeClr val="accent6">
                  <a:lumMod val="75000"/>
                </a:schemeClr>
              </a:solidFill>
              <a:latin typeface="AhnbergHand"/>
              <a:cs typeface="AhnbergHand"/>
            </a:endParaRPr>
          </a:p>
        </p:txBody>
      </p:sp>
      <p:sp>
        <p:nvSpPr>
          <p:cNvPr id="3" name="Freeform 2"/>
          <p:cNvSpPr/>
          <p:nvPr/>
        </p:nvSpPr>
        <p:spPr>
          <a:xfrm>
            <a:off x="3117306" y="6246604"/>
            <a:ext cx="803489" cy="45293"/>
          </a:xfrm>
          <a:custGeom>
            <a:avLst/>
            <a:gdLst>
              <a:gd name="connsiteX0" fmla="*/ 0 w 803489"/>
              <a:gd name="connsiteY0" fmla="*/ 34560 h 45293"/>
              <a:gd name="connsiteX1" fmla="*/ 276469 w 803489"/>
              <a:gd name="connsiteY1" fmla="*/ 43200 h 45293"/>
              <a:gd name="connsiteX2" fmla="*/ 647975 w 803489"/>
              <a:gd name="connsiteY2" fmla="*/ 0 h 45293"/>
              <a:gd name="connsiteX3" fmla="*/ 803489 w 803489"/>
              <a:gd name="connsiteY3" fmla="*/ 43200 h 45293"/>
            </a:gdLst>
            <a:ahLst/>
            <a:cxnLst>
              <a:cxn ang="0">
                <a:pos x="connsiteX0" y="connsiteY0"/>
              </a:cxn>
              <a:cxn ang="0">
                <a:pos x="connsiteX1" y="connsiteY1"/>
              </a:cxn>
              <a:cxn ang="0">
                <a:pos x="connsiteX2" y="connsiteY2"/>
              </a:cxn>
              <a:cxn ang="0">
                <a:pos x="connsiteX3" y="connsiteY3"/>
              </a:cxn>
            </a:cxnLst>
            <a:rect l="l" t="t" r="r" b="b"/>
            <a:pathLst>
              <a:path w="803489" h="45293">
                <a:moveTo>
                  <a:pt x="0" y="34560"/>
                </a:moveTo>
                <a:cubicBezTo>
                  <a:pt x="84236" y="41760"/>
                  <a:pt x="168473" y="48960"/>
                  <a:pt x="276469" y="43200"/>
                </a:cubicBezTo>
                <a:cubicBezTo>
                  <a:pt x="384465" y="37440"/>
                  <a:pt x="560138" y="0"/>
                  <a:pt x="647975" y="0"/>
                </a:cubicBezTo>
                <a:cubicBezTo>
                  <a:pt x="735812" y="0"/>
                  <a:pt x="769650" y="21600"/>
                  <a:pt x="803489" y="432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757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DNS Resolvers </a:t>
            </a:r>
            <a:r>
              <a:rPr lang="en-US" baseline="0" dirty="0" smtClean="0"/>
              <a:t>is “tricky”</a:t>
            </a:r>
            <a:endParaRPr lang="en-US" dirty="0"/>
          </a:p>
        </p:txBody>
      </p:sp>
      <p:pic>
        <p:nvPicPr>
          <p:cNvPr id="4" name="Content Placeholder 3"/>
          <p:cNvPicPr>
            <a:picLocks noGrp="1" noChangeAspect="1"/>
          </p:cNvPicPr>
          <p:nvPr>
            <p:ph idx="1"/>
          </p:nvPr>
        </p:nvPicPr>
        <p:blipFill>
          <a:blip r:embed="rId2"/>
          <a:srcRect t="6566" b="6566"/>
          <a:stretch>
            <a:fillRect/>
          </a:stretch>
        </p:blipFill>
        <p:spPr/>
      </p:pic>
      <p:sp>
        <p:nvSpPr>
          <p:cNvPr id="5" name="TextBox 4"/>
          <p:cNvSpPr txBox="1"/>
          <p:nvPr/>
        </p:nvSpPr>
        <p:spPr>
          <a:xfrm>
            <a:off x="5423943" y="1438276"/>
            <a:ext cx="3648620" cy="646331"/>
          </a:xfrm>
          <a:prstGeom prst="rect">
            <a:avLst/>
          </a:prstGeom>
          <a:noFill/>
        </p:spPr>
        <p:txBody>
          <a:bodyPr wrap="square" rtlCol="0">
            <a:spAutoFit/>
          </a:bodyPr>
          <a:lstStyle/>
          <a:p>
            <a:pPr algn="r"/>
            <a:r>
              <a:rPr lang="en-US" dirty="0" smtClean="0">
                <a:solidFill>
                  <a:srgbClr val="E46C0A"/>
                </a:solidFill>
                <a:latin typeface="AhnbergHand"/>
                <a:cs typeface="AhnbergHand"/>
              </a:rPr>
              <a:t>The best model we can use for DNS resolution</a:t>
            </a:r>
            <a:endParaRPr lang="en-US" dirty="0">
              <a:solidFill>
                <a:srgbClr val="E46C0A"/>
              </a:solidFill>
              <a:latin typeface="AhnbergHand"/>
              <a:cs typeface="AhnbergHand"/>
            </a:endParaRPr>
          </a:p>
        </p:txBody>
      </p:sp>
    </p:spTree>
    <p:extLst>
      <p:ext uri="{BB962C8B-B14F-4D97-AF65-F5344CB8AC3E}">
        <p14:creationId xmlns:p14="http://schemas.microsoft.com/office/powerpoint/2010/main" val="2419240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Resolvers </a:t>
            </a:r>
            <a:r>
              <a:rPr lang="en-US" baseline="0" dirty="0" smtClean="0"/>
              <a:t>is “tricky”</a:t>
            </a:r>
            <a:endParaRPr lang="en-US" dirty="0"/>
          </a:p>
        </p:txBody>
      </p:sp>
      <p:pic>
        <p:nvPicPr>
          <p:cNvPr id="4" name="Content Placeholder 3"/>
          <p:cNvPicPr>
            <a:picLocks noGrp="1" noChangeAspect="1"/>
          </p:cNvPicPr>
          <p:nvPr>
            <p:ph idx="1"/>
          </p:nvPr>
        </p:nvPicPr>
        <p:blipFill>
          <a:blip r:embed="rId2"/>
          <a:srcRect t="6566" b="6566"/>
          <a:stretch>
            <a:fillRect/>
          </a:stretch>
        </p:blipFill>
        <p:spPr/>
      </p:pic>
      <p:sp>
        <p:nvSpPr>
          <p:cNvPr id="5" name="TextBox 4"/>
          <p:cNvSpPr txBox="1"/>
          <p:nvPr/>
        </p:nvSpPr>
        <p:spPr>
          <a:xfrm>
            <a:off x="798150" y="5967418"/>
            <a:ext cx="7423277" cy="646331"/>
          </a:xfrm>
          <a:prstGeom prst="rect">
            <a:avLst/>
          </a:prstGeom>
          <a:noFill/>
        </p:spPr>
        <p:txBody>
          <a:bodyPr wrap="none" rtlCol="0">
            <a:spAutoFit/>
          </a:bodyPr>
          <a:lstStyle/>
          <a:p>
            <a:pPr algn="ctr"/>
            <a:r>
              <a:rPr lang="en-US" dirty="0" smtClean="0">
                <a:solidFill>
                  <a:srgbClr val="E46C0A"/>
                </a:solidFill>
                <a:latin typeface="AhnbergHand"/>
                <a:cs typeface="AhnbergHand"/>
              </a:rPr>
              <a:t>If we combine www and </a:t>
            </a:r>
            <a:r>
              <a:rPr lang="en-US" dirty="0" err="1" smtClean="0">
                <a:solidFill>
                  <a:srgbClr val="E46C0A"/>
                </a:solidFill>
                <a:latin typeface="AhnbergHand"/>
                <a:cs typeface="AhnbergHand"/>
              </a:rPr>
              <a:t>dns</a:t>
            </a:r>
            <a:r>
              <a:rPr lang="en-US" dirty="0" smtClean="0">
                <a:solidFill>
                  <a:srgbClr val="E46C0A"/>
                </a:solidFill>
                <a:latin typeface="AhnbergHand"/>
                <a:cs typeface="AhnbergHand"/>
              </a:rPr>
              <a:t> data we can map clients to the</a:t>
            </a:r>
          </a:p>
          <a:p>
            <a:pPr algn="ctr"/>
            <a:r>
              <a:rPr lang="en-US" dirty="0">
                <a:solidFill>
                  <a:srgbClr val="E46C0A"/>
                </a:solidFill>
                <a:latin typeface="AhnbergHand"/>
                <a:cs typeface="AhnbergHand"/>
              </a:rPr>
              <a:t>v</a:t>
            </a:r>
            <a:r>
              <a:rPr lang="en-US" dirty="0" smtClean="0">
                <a:solidFill>
                  <a:srgbClr val="E46C0A"/>
                </a:solidFill>
                <a:latin typeface="AhnbergHand"/>
                <a:cs typeface="AhnbergHand"/>
              </a:rPr>
              <a:t>isible resolvers that query our server</a:t>
            </a:r>
            <a:endParaRPr lang="en-US" dirty="0">
              <a:solidFill>
                <a:srgbClr val="E46C0A"/>
              </a:solidFill>
              <a:latin typeface="AhnbergHand"/>
              <a:cs typeface="AhnbergHand"/>
            </a:endParaRPr>
          </a:p>
        </p:txBody>
      </p:sp>
      <p:sp>
        <p:nvSpPr>
          <p:cNvPr id="3" name="Freeform 2"/>
          <p:cNvSpPr/>
          <p:nvPr/>
        </p:nvSpPr>
        <p:spPr>
          <a:xfrm>
            <a:off x="538925" y="1797449"/>
            <a:ext cx="5285410" cy="1462063"/>
          </a:xfrm>
          <a:custGeom>
            <a:avLst/>
            <a:gdLst>
              <a:gd name="connsiteX0" fmla="*/ 1133242 w 5285410"/>
              <a:gd name="connsiteY0" fmla="*/ 933051 h 1462063"/>
              <a:gd name="connsiteX1" fmla="*/ 709908 w 5285410"/>
              <a:gd name="connsiteY1" fmla="*/ 361551 h 1462063"/>
              <a:gd name="connsiteX2" fmla="*/ 138408 w 5285410"/>
              <a:gd name="connsiteY2" fmla="*/ 573218 h 1462063"/>
              <a:gd name="connsiteX3" fmla="*/ 64325 w 5285410"/>
              <a:gd name="connsiteY3" fmla="*/ 1261134 h 1462063"/>
              <a:gd name="connsiteX4" fmla="*/ 942742 w 5285410"/>
              <a:gd name="connsiteY4" fmla="*/ 1441051 h 1462063"/>
              <a:gd name="connsiteX5" fmla="*/ 1291992 w 5285410"/>
              <a:gd name="connsiteY5" fmla="*/ 858968 h 1462063"/>
              <a:gd name="connsiteX6" fmla="*/ 1471908 w 5285410"/>
              <a:gd name="connsiteY6" fmla="*/ 795468 h 1462063"/>
              <a:gd name="connsiteX7" fmla="*/ 3842575 w 5285410"/>
              <a:gd name="connsiteY7" fmla="*/ 223968 h 1462063"/>
              <a:gd name="connsiteX8" fmla="*/ 3958992 w 5285410"/>
              <a:gd name="connsiteY8" fmla="*/ 255718 h 1462063"/>
              <a:gd name="connsiteX9" fmla="*/ 3779075 w 5285410"/>
              <a:gd name="connsiteY9" fmla="*/ 731968 h 1462063"/>
              <a:gd name="connsiteX10" fmla="*/ 3863742 w 5285410"/>
              <a:gd name="connsiteY10" fmla="*/ 1049468 h 1462063"/>
              <a:gd name="connsiteX11" fmla="*/ 4805658 w 5285410"/>
              <a:gd name="connsiteY11" fmla="*/ 1155301 h 1462063"/>
              <a:gd name="connsiteX12" fmla="*/ 5218408 w 5285410"/>
              <a:gd name="connsiteY12" fmla="*/ 742551 h 1462063"/>
              <a:gd name="connsiteX13" fmla="*/ 5165492 w 5285410"/>
              <a:gd name="connsiteY13" fmla="*/ 54634 h 1462063"/>
              <a:gd name="connsiteX14" fmla="*/ 4085992 w 5285410"/>
              <a:gd name="connsiteY14" fmla="*/ 44051 h 146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5410" h="1462063">
                <a:moveTo>
                  <a:pt x="1133242" y="933051"/>
                </a:moveTo>
                <a:cubicBezTo>
                  <a:pt x="1004478" y="677287"/>
                  <a:pt x="875714" y="421523"/>
                  <a:pt x="709908" y="361551"/>
                </a:cubicBezTo>
                <a:cubicBezTo>
                  <a:pt x="544102" y="301579"/>
                  <a:pt x="246005" y="423287"/>
                  <a:pt x="138408" y="573218"/>
                </a:cubicBezTo>
                <a:cubicBezTo>
                  <a:pt x="30811" y="723149"/>
                  <a:pt x="-69731" y="1116495"/>
                  <a:pt x="64325" y="1261134"/>
                </a:cubicBezTo>
                <a:cubicBezTo>
                  <a:pt x="198381" y="1405773"/>
                  <a:pt x="738131" y="1508079"/>
                  <a:pt x="942742" y="1441051"/>
                </a:cubicBezTo>
                <a:cubicBezTo>
                  <a:pt x="1147353" y="1374023"/>
                  <a:pt x="1203798" y="966565"/>
                  <a:pt x="1291992" y="858968"/>
                </a:cubicBezTo>
                <a:cubicBezTo>
                  <a:pt x="1380186" y="751371"/>
                  <a:pt x="1471908" y="795468"/>
                  <a:pt x="1471908" y="795468"/>
                </a:cubicBezTo>
                <a:lnTo>
                  <a:pt x="3842575" y="223968"/>
                </a:lnTo>
                <a:cubicBezTo>
                  <a:pt x="4257089" y="134010"/>
                  <a:pt x="3969575" y="171051"/>
                  <a:pt x="3958992" y="255718"/>
                </a:cubicBezTo>
                <a:cubicBezTo>
                  <a:pt x="3948409" y="340385"/>
                  <a:pt x="3794950" y="599676"/>
                  <a:pt x="3779075" y="731968"/>
                </a:cubicBezTo>
                <a:cubicBezTo>
                  <a:pt x="3763200" y="864260"/>
                  <a:pt x="3692645" y="978913"/>
                  <a:pt x="3863742" y="1049468"/>
                </a:cubicBezTo>
                <a:cubicBezTo>
                  <a:pt x="4034839" y="1120023"/>
                  <a:pt x="4579880" y="1206454"/>
                  <a:pt x="4805658" y="1155301"/>
                </a:cubicBezTo>
                <a:cubicBezTo>
                  <a:pt x="5031436" y="1104148"/>
                  <a:pt x="5158436" y="925995"/>
                  <a:pt x="5218408" y="742551"/>
                </a:cubicBezTo>
                <a:cubicBezTo>
                  <a:pt x="5278380" y="559107"/>
                  <a:pt x="5354228" y="171051"/>
                  <a:pt x="5165492" y="54634"/>
                </a:cubicBezTo>
                <a:cubicBezTo>
                  <a:pt x="4976756" y="-61783"/>
                  <a:pt x="4085992" y="44051"/>
                  <a:pt x="4085992" y="44051"/>
                </a:cubicBezTo>
              </a:path>
            </a:pathLst>
          </a:custGeom>
          <a:ln w="76200"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0599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sz="2800" dirty="0" smtClean="0">
                <a:latin typeface="+mn-lt"/>
              </a:rPr>
              <a:t>That it’s hard to talk about “</a:t>
            </a:r>
            <a:r>
              <a:rPr lang="en-US" sz="2800" dirty="0" smtClean="0">
                <a:solidFill>
                  <a:srgbClr val="E46C0A"/>
                </a:solidFill>
                <a:latin typeface="+mn-lt"/>
              </a:rPr>
              <a:t>all resolvers</a:t>
            </a:r>
            <a:r>
              <a:rPr lang="en-US" sz="2800" dirty="0" smtClean="0">
                <a:latin typeface="+mn-lt"/>
              </a:rPr>
              <a:t>” </a:t>
            </a:r>
          </a:p>
          <a:p>
            <a:pPr lvl="1"/>
            <a:r>
              <a:rPr lang="en-US" sz="2400" dirty="0" smtClean="0">
                <a:latin typeface="+mn-lt"/>
              </a:rPr>
              <a:t>We don</a:t>
            </a:r>
            <a:r>
              <a:rPr lang="fr-FR" sz="2400" dirty="0" smtClean="0">
                <a:latin typeface="+mn-lt"/>
              </a:rPr>
              <a:t>’</a:t>
            </a:r>
            <a:r>
              <a:rPr lang="en-US" sz="2400" dirty="0" smtClean="0">
                <a:latin typeface="+mn-lt"/>
              </a:rPr>
              <a:t>t know the ratio of the number of resolvers we cannot see compared to the resolvers we can see from the perspective of an authoritative name server</a:t>
            </a:r>
          </a:p>
          <a:p>
            <a:pPr lvl="1"/>
            <a:endParaRPr lang="en-US" sz="2400" dirty="0">
              <a:latin typeface="+mn-lt"/>
            </a:endParaRPr>
          </a:p>
          <a:p>
            <a:pPr marL="0" indent="0">
              <a:buNone/>
            </a:pPr>
            <a:r>
              <a:rPr lang="en-US" sz="2800" dirty="0" smtClean="0">
                <a:latin typeface="+mn-lt"/>
              </a:rPr>
              <a:t>We can only talk about “</a:t>
            </a:r>
            <a:r>
              <a:rPr lang="en-US" sz="2800" dirty="0" smtClean="0">
                <a:solidFill>
                  <a:srgbClr val="E46C0A"/>
                </a:solidFill>
                <a:latin typeface="+mn-lt"/>
              </a:rPr>
              <a:t>visible resolvers</a:t>
            </a:r>
            <a:r>
              <a:rPr lang="en-US" sz="2800" dirty="0" smtClean="0">
                <a:latin typeface="+mn-lt"/>
              </a:rPr>
              <a:t>”</a:t>
            </a:r>
          </a:p>
          <a:p>
            <a:endParaRPr lang="en-US" sz="2800" dirty="0" smtClean="0">
              <a:latin typeface="+mn-lt"/>
            </a:endParaRPr>
          </a:p>
        </p:txBody>
      </p:sp>
    </p:spTree>
    <p:extLst>
      <p:ext uri="{BB962C8B-B14F-4D97-AF65-F5344CB8AC3E}">
        <p14:creationId xmlns:p14="http://schemas.microsoft.com/office/powerpoint/2010/main" val="1732778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solidFill>
                  <a:srgbClr val="984807"/>
                </a:solidFill>
                <a:latin typeface="+mn-lt"/>
              </a:rPr>
              <a:t>And there is an added issue here:</a:t>
            </a:r>
          </a:p>
          <a:p>
            <a:pPr lvl="1"/>
            <a:r>
              <a:rPr lang="en-US" sz="2400" dirty="0" smtClean="0">
                <a:solidFill>
                  <a:srgbClr val="984807"/>
                </a:solidFill>
                <a:latin typeface="+mn-lt"/>
              </a:rPr>
              <a:t>It can be hard to tell the difference between a visible resolver performing DNSSEC validation and an occluded validating resolver performing validation via a visible non-validating forwarder </a:t>
            </a:r>
          </a:p>
          <a:p>
            <a:pPr lvl="1"/>
            <a:endParaRPr lang="en-US" sz="2400" dirty="0">
              <a:solidFill>
                <a:srgbClr val="984807"/>
              </a:solidFill>
              <a:latin typeface="+mn-lt"/>
            </a:endParaRPr>
          </a:p>
          <a:p>
            <a:pPr marL="266700" lvl="1" indent="0">
              <a:buNone/>
            </a:pPr>
            <a:endParaRPr lang="en-US" sz="2400" dirty="0">
              <a:solidFill>
                <a:srgbClr val="984807"/>
              </a:solidFill>
              <a:latin typeface="+mn-lt"/>
            </a:endParaRPr>
          </a:p>
        </p:txBody>
      </p:sp>
      <p:sp>
        <p:nvSpPr>
          <p:cNvPr id="4" name="TextBox 3"/>
          <p:cNvSpPr txBox="1"/>
          <p:nvPr/>
        </p:nvSpPr>
        <p:spPr>
          <a:xfrm rot="20896294">
            <a:off x="1216923" y="4353031"/>
            <a:ext cx="7106759" cy="984885"/>
          </a:xfrm>
          <a:prstGeom prst="rect">
            <a:avLst/>
          </a:prstGeom>
          <a:noFill/>
        </p:spPr>
        <p:txBody>
          <a:bodyPr wrap="square" rtlCol="0">
            <a:spAutoFit/>
          </a:bodyPr>
          <a:lstStyle/>
          <a:p>
            <a:pPr marL="0" lvl="1"/>
            <a:r>
              <a:rPr lang="en-US" sz="2000" dirty="0">
                <a:solidFill>
                  <a:schemeClr val="bg1">
                    <a:lumMod val="65000"/>
                  </a:schemeClr>
                </a:solidFill>
                <a:latin typeface="AhnbergHand"/>
                <a:cs typeface="AhnbergHand"/>
              </a:rPr>
              <a:t>(Yes, I know it’s a subtle distinction, but it makes looking at RESOLVERS difficult!)</a:t>
            </a:r>
          </a:p>
          <a:p>
            <a:endParaRPr lang="en-US" dirty="0"/>
          </a:p>
        </p:txBody>
      </p:sp>
    </p:spTree>
    <p:extLst>
      <p:ext uri="{BB962C8B-B14F-4D97-AF65-F5344CB8AC3E}">
        <p14:creationId xmlns:p14="http://schemas.microsoft.com/office/powerpoint/2010/main" val="399187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p:txBody>
          <a:bodyPr>
            <a:normAutofit/>
          </a:bodyPr>
          <a:lstStyle/>
          <a:p>
            <a:pPr marL="0" indent="0">
              <a:buNone/>
            </a:pPr>
            <a:r>
              <a:rPr lang="en-US" dirty="0">
                <a:latin typeface="+mn-lt"/>
              </a:rPr>
              <a:t>I</a:t>
            </a:r>
            <a:r>
              <a:rPr lang="en-US" dirty="0" smtClean="0">
                <a:latin typeface="+mn-lt"/>
              </a:rPr>
              <a:t>t’s easier to talk about </a:t>
            </a:r>
            <a:r>
              <a:rPr lang="en-US" dirty="0" smtClean="0">
                <a:solidFill>
                  <a:schemeClr val="accent2">
                    <a:lumMod val="75000"/>
                  </a:schemeClr>
                </a:solidFill>
                <a:latin typeface="+mn-lt"/>
              </a:rPr>
              <a:t>end clients </a:t>
            </a:r>
            <a:r>
              <a:rPr lang="en-US" dirty="0" smtClean="0">
                <a:latin typeface="+mn-lt"/>
              </a:rPr>
              <a:t>rather than </a:t>
            </a:r>
            <a:r>
              <a:rPr lang="en-US" dirty="0" smtClean="0">
                <a:solidFill>
                  <a:schemeClr val="accent2">
                    <a:lumMod val="75000"/>
                  </a:schemeClr>
                </a:solidFill>
                <a:latin typeface="+mn-lt"/>
              </a:rPr>
              <a:t>resolvers</a:t>
            </a:r>
            <a:r>
              <a:rPr lang="en-US" dirty="0" smtClean="0">
                <a:latin typeface="+mn-lt"/>
              </a:rPr>
              <a:t>, and whether these end clients use or don’t use a DNS resolution service that performs DNSSEC validation</a:t>
            </a:r>
            <a:endParaRPr lang="en-US" dirty="0">
              <a:latin typeface="+mn-lt"/>
            </a:endParaRPr>
          </a:p>
        </p:txBody>
      </p:sp>
      <p:sp>
        <p:nvSpPr>
          <p:cNvPr id="4" name="Freeform 3"/>
          <p:cNvSpPr/>
          <p:nvPr/>
        </p:nvSpPr>
        <p:spPr>
          <a:xfrm>
            <a:off x="4358237" y="2091296"/>
            <a:ext cx="1888742" cy="93506"/>
          </a:xfrm>
          <a:custGeom>
            <a:avLst/>
            <a:gdLst>
              <a:gd name="connsiteX0" fmla="*/ 0 w 2360747"/>
              <a:gd name="connsiteY0" fmla="*/ 93506 h 93506"/>
              <a:gd name="connsiteX1" fmla="*/ 818081 w 2360747"/>
              <a:gd name="connsiteY1" fmla="*/ 14 h 93506"/>
              <a:gd name="connsiteX2" fmla="*/ 1877690 w 2360747"/>
              <a:gd name="connsiteY2" fmla="*/ 85715 h 93506"/>
              <a:gd name="connsiteX3" fmla="*/ 2360747 w 2360747"/>
              <a:gd name="connsiteY3" fmla="*/ 7805 h 93506"/>
            </a:gdLst>
            <a:ahLst/>
            <a:cxnLst>
              <a:cxn ang="0">
                <a:pos x="connsiteX0" y="connsiteY0"/>
              </a:cxn>
              <a:cxn ang="0">
                <a:pos x="connsiteX1" y="connsiteY1"/>
              </a:cxn>
              <a:cxn ang="0">
                <a:pos x="connsiteX2" y="connsiteY2"/>
              </a:cxn>
              <a:cxn ang="0">
                <a:pos x="connsiteX3" y="connsiteY3"/>
              </a:cxn>
            </a:cxnLst>
            <a:rect l="l" t="t" r="r" b="b"/>
            <a:pathLst>
              <a:path w="2360747" h="93506">
                <a:moveTo>
                  <a:pt x="0" y="93506"/>
                </a:moveTo>
                <a:cubicBezTo>
                  <a:pt x="252566" y="47409"/>
                  <a:pt x="505133" y="1312"/>
                  <a:pt x="818081" y="14"/>
                </a:cubicBezTo>
                <a:cubicBezTo>
                  <a:pt x="1131029" y="-1285"/>
                  <a:pt x="1620579" y="84417"/>
                  <a:pt x="1877690" y="85715"/>
                </a:cubicBezTo>
                <a:cubicBezTo>
                  <a:pt x="2134801" y="87013"/>
                  <a:pt x="2360747" y="7805"/>
                  <a:pt x="2360747" y="7805"/>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457200" y="2586921"/>
            <a:ext cx="1792456" cy="70794"/>
          </a:xfrm>
          <a:custGeom>
            <a:avLst/>
            <a:gdLst>
              <a:gd name="connsiteX0" fmla="*/ 0 w 1792456"/>
              <a:gd name="connsiteY0" fmla="*/ 24048 h 70794"/>
              <a:gd name="connsiteX1" fmla="*/ 654464 w 1792456"/>
              <a:gd name="connsiteY1" fmla="*/ 675 h 70794"/>
              <a:gd name="connsiteX2" fmla="*/ 1620579 w 1792456"/>
              <a:gd name="connsiteY2" fmla="*/ 47421 h 70794"/>
              <a:gd name="connsiteX3" fmla="*/ 1791986 w 1792456"/>
              <a:gd name="connsiteY3" fmla="*/ 70794 h 70794"/>
            </a:gdLst>
            <a:ahLst/>
            <a:cxnLst>
              <a:cxn ang="0">
                <a:pos x="connsiteX0" y="connsiteY0"/>
              </a:cxn>
              <a:cxn ang="0">
                <a:pos x="connsiteX1" y="connsiteY1"/>
              </a:cxn>
              <a:cxn ang="0">
                <a:pos x="connsiteX2" y="connsiteY2"/>
              </a:cxn>
              <a:cxn ang="0">
                <a:pos x="connsiteX3" y="connsiteY3"/>
              </a:cxn>
            </a:cxnLst>
            <a:rect l="l" t="t" r="r" b="b"/>
            <a:pathLst>
              <a:path w="1792456" h="70794">
                <a:moveTo>
                  <a:pt x="0" y="24048"/>
                </a:moveTo>
                <a:cubicBezTo>
                  <a:pt x="192184" y="10414"/>
                  <a:pt x="384368" y="-3220"/>
                  <a:pt x="654464" y="675"/>
                </a:cubicBezTo>
                <a:cubicBezTo>
                  <a:pt x="924560" y="4570"/>
                  <a:pt x="1430992" y="35735"/>
                  <a:pt x="1620579" y="47421"/>
                </a:cubicBezTo>
                <a:cubicBezTo>
                  <a:pt x="1810166" y="59107"/>
                  <a:pt x="1791986" y="70794"/>
                  <a:pt x="1791986" y="70794"/>
                </a:cubicBezTo>
              </a:path>
            </a:pathLst>
          </a:cu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38860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to Some Results</a:t>
            </a:r>
            <a:endParaRPr lang="en-US" dirty="0"/>
          </a:p>
        </p:txBody>
      </p:sp>
      <p:sp>
        <p:nvSpPr>
          <p:cNvPr id="3" name="Content Placeholder 2"/>
          <p:cNvSpPr>
            <a:spLocks noGrp="1"/>
          </p:cNvSpPr>
          <p:nvPr>
            <p:ph idx="1"/>
          </p:nvPr>
        </p:nvSpPr>
        <p:spPr>
          <a:xfrm>
            <a:off x="554567" y="1581150"/>
            <a:ext cx="8229600" cy="4525963"/>
          </a:xfrm>
        </p:spPr>
        <p:txBody>
          <a:bodyPr>
            <a:normAutofit/>
          </a:bodyPr>
          <a:lstStyle/>
          <a:p>
            <a:pPr marL="0" indent="0">
              <a:buNone/>
            </a:pPr>
            <a:r>
              <a:rPr lang="en-US" sz="2800" dirty="0" smtClean="0">
                <a:latin typeface="+mn-lt"/>
              </a:rPr>
              <a:t>December 2013</a:t>
            </a:r>
          </a:p>
          <a:p>
            <a:pPr lvl="1"/>
            <a:r>
              <a:rPr lang="en-US" sz="2400" dirty="0" smtClean="0">
                <a:latin typeface="+mn-lt"/>
              </a:rPr>
              <a:t>Presented: 5,683,295 </a:t>
            </a:r>
            <a:r>
              <a:rPr lang="en-US" sz="2000" dirty="0" smtClean="0">
                <a:latin typeface="+mn-lt"/>
              </a:rPr>
              <a:t>experiments to clients</a:t>
            </a:r>
          </a:p>
          <a:p>
            <a:pPr lvl="1"/>
            <a:r>
              <a:rPr lang="en-US" sz="2400" dirty="0" smtClean="0">
                <a:latin typeface="+mn-lt"/>
              </a:rPr>
              <a:t>Reported: 4,978,829 </a:t>
            </a:r>
            <a:r>
              <a:rPr lang="en-US" sz="1800" dirty="0" smtClean="0">
                <a:latin typeface="+mn-lt"/>
              </a:rPr>
              <a:t>experiments that ran to “completion”</a:t>
            </a:r>
            <a:endParaRPr lang="en-US" sz="2400" dirty="0" smtClean="0">
              <a:latin typeface="+mn-lt"/>
            </a:endParaRPr>
          </a:p>
          <a:p>
            <a:pPr lvl="1"/>
            <a:endParaRPr lang="en-US" sz="2400" dirty="0" smtClean="0">
              <a:latin typeface="+mn-lt"/>
            </a:endParaRPr>
          </a:p>
          <a:p>
            <a:pPr marL="457200" lvl="1" indent="0">
              <a:buNone/>
            </a:pPr>
            <a:r>
              <a:rPr lang="en-US" sz="2400" dirty="0" smtClean="0">
                <a:latin typeface="+mn-lt"/>
              </a:rPr>
              <a:t>Web results for clients:</a:t>
            </a:r>
            <a:endParaRPr lang="en-US" sz="2400" dirty="0">
              <a:latin typeface="+mn-lt"/>
            </a:endParaRPr>
          </a:p>
          <a:p>
            <a:pPr lvl="1"/>
            <a:r>
              <a:rPr lang="en-US" sz="2400" dirty="0" smtClean="0">
                <a:latin typeface="+mn-lt"/>
              </a:rPr>
              <a:t>Did Not Fetch invalidly signed object: </a:t>
            </a:r>
            <a:r>
              <a:rPr lang="en-US" sz="2400" b="1" dirty="0" smtClean="0">
                <a:solidFill>
                  <a:schemeClr val="accent6">
                    <a:lumMod val="50000"/>
                  </a:schemeClr>
                </a:solidFill>
                <a:latin typeface="+mn-lt"/>
              </a:rPr>
              <a:t>7.1</a:t>
            </a:r>
            <a:r>
              <a:rPr lang="en-US" sz="2400" b="1" dirty="0">
                <a:solidFill>
                  <a:schemeClr val="accent6">
                    <a:lumMod val="50000"/>
                  </a:schemeClr>
                </a:solidFill>
                <a:latin typeface="+mn-lt"/>
                <a:cs typeface="Comic Sans MS"/>
              </a:rPr>
              <a:t>%</a:t>
            </a:r>
            <a:endParaRPr lang="en-US" sz="2400" b="1" dirty="0" smtClean="0">
              <a:solidFill>
                <a:schemeClr val="accent6">
                  <a:lumMod val="50000"/>
                </a:schemeClr>
              </a:solidFill>
              <a:latin typeface="+mn-lt"/>
            </a:endParaRPr>
          </a:p>
          <a:p>
            <a:pPr lvl="1"/>
            <a:r>
              <a:rPr lang="en-US" sz="2400" dirty="0" smtClean="0">
                <a:latin typeface="+mn-lt"/>
              </a:rPr>
              <a:t>Fetched all URLs: </a:t>
            </a:r>
            <a:r>
              <a:rPr lang="en-US" sz="2400" b="1" dirty="0" smtClean="0">
                <a:solidFill>
                  <a:srgbClr val="984807"/>
                </a:solidFill>
                <a:latin typeface="+mn-lt"/>
              </a:rPr>
              <a:t>92.9</a:t>
            </a:r>
            <a:r>
              <a:rPr lang="en-US" sz="2400" b="1" dirty="0">
                <a:solidFill>
                  <a:schemeClr val="accent6">
                    <a:lumMod val="50000"/>
                  </a:schemeClr>
                </a:solidFill>
                <a:latin typeface="+mn-lt"/>
                <a:cs typeface="Comic Sans MS"/>
              </a:rPr>
              <a:t>%</a:t>
            </a:r>
            <a:endParaRPr lang="en-US" sz="2400" b="1" dirty="0">
              <a:solidFill>
                <a:srgbClr val="984807"/>
              </a:solidFill>
              <a:latin typeface="+mn-lt"/>
            </a:endParaRPr>
          </a:p>
        </p:txBody>
      </p:sp>
    </p:spTree>
    <p:extLst>
      <p:ext uri="{BB962C8B-B14F-4D97-AF65-F5344CB8AC3E}">
        <p14:creationId xmlns:p14="http://schemas.microsoft.com/office/powerpoint/2010/main" val="332979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Tree>
    <p:extLst>
      <p:ext uri="{BB962C8B-B14F-4D97-AF65-F5344CB8AC3E}">
        <p14:creationId xmlns:p14="http://schemas.microsoft.com/office/powerpoint/2010/main" val="292589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means…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mn-lt"/>
              </a:rPr>
              <a:t>That 7.1</a:t>
            </a:r>
            <a:r>
              <a:rPr lang="en-US" sz="2800" b="1" dirty="0">
                <a:latin typeface="+mn-lt"/>
                <a:cs typeface="Comic Sans MS"/>
              </a:rPr>
              <a:t>%</a:t>
            </a:r>
            <a:r>
              <a:rPr lang="en-US" sz="2800" dirty="0" smtClean="0">
                <a:latin typeface="+mn-lt"/>
              </a:rPr>
              <a:t> of clients use DNSSEC validating resolvers, because these clients did not fetch the object that had the invalid DNSSEC signature</a:t>
            </a:r>
          </a:p>
          <a:p>
            <a:pPr marL="0" indent="0">
              <a:buNone/>
            </a:pPr>
            <a:endParaRPr lang="en-US" sz="2800" dirty="0">
              <a:latin typeface="+mn-lt"/>
            </a:endParaRPr>
          </a:p>
          <a:p>
            <a:pPr marL="0" indent="0">
              <a:buNone/>
            </a:pPr>
            <a:r>
              <a:rPr lang="en-US" sz="2800" dirty="0" smtClean="0">
                <a:latin typeface="+mn-lt"/>
              </a:rPr>
              <a:t>Right?</a:t>
            </a:r>
          </a:p>
          <a:p>
            <a:pPr marL="0" indent="0">
              <a:buNone/>
            </a:pPr>
            <a:endParaRPr lang="en-US" sz="2800" dirty="0" smtClean="0">
              <a:latin typeface="+mn-lt"/>
            </a:endParaRPr>
          </a:p>
          <a:p>
            <a:pPr marL="0" indent="0">
              <a:buNone/>
            </a:pPr>
            <a:endParaRPr lang="en-US" sz="2800" dirty="0">
              <a:latin typeface="+mn-lt"/>
            </a:endParaRPr>
          </a:p>
        </p:txBody>
      </p:sp>
    </p:spTree>
    <p:extLst>
      <p:ext uri="{BB962C8B-B14F-4D97-AF65-F5344CB8AC3E}">
        <p14:creationId xmlns:p14="http://schemas.microsoft.com/office/powerpoint/2010/main" val="3729035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means…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latin typeface="+mn-lt"/>
              </a:rPr>
              <a:t>That 7.1</a:t>
            </a:r>
            <a:r>
              <a:rPr lang="en-US" sz="2800" b="1" dirty="0">
                <a:latin typeface="+mn-lt"/>
                <a:cs typeface="Comic Sans MS"/>
              </a:rPr>
              <a:t>%</a:t>
            </a:r>
            <a:r>
              <a:rPr lang="en-US" sz="2800" dirty="0" smtClean="0">
                <a:latin typeface="+mn-lt"/>
              </a:rPr>
              <a:t> of clients use DNSSEC validating resolvers, because these clients did not fetch the object that had the invalid DNSSEC signature</a:t>
            </a:r>
          </a:p>
          <a:p>
            <a:pPr marL="0" indent="0">
              <a:buNone/>
            </a:pPr>
            <a:endParaRPr lang="en-US" sz="2800" dirty="0">
              <a:latin typeface="+mn-lt"/>
            </a:endParaRPr>
          </a:p>
          <a:p>
            <a:pPr marL="0" indent="0">
              <a:buNone/>
            </a:pPr>
            <a:r>
              <a:rPr lang="en-US" sz="2800" dirty="0" smtClean="0">
                <a:latin typeface="+mn-lt"/>
              </a:rPr>
              <a:t>Right?</a:t>
            </a:r>
          </a:p>
          <a:p>
            <a:pPr marL="0" indent="0">
              <a:buNone/>
            </a:pPr>
            <a:endParaRPr lang="en-US" sz="2800" dirty="0" smtClean="0">
              <a:latin typeface="+mn-lt"/>
            </a:endParaRPr>
          </a:p>
          <a:p>
            <a:pPr marL="0" indent="0">
              <a:buNone/>
            </a:pPr>
            <a:endParaRPr lang="en-US" sz="2800" dirty="0">
              <a:latin typeface="+mn-lt"/>
            </a:endParaRPr>
          </a:p>
        </p:txBody>
      </p:sp>
      <p:sp>
        <p:nvSpPr>
          <p:cNvPr id="4" name="TextBox 3"/>
          <p:cNvSpPr txBox="1"/>
          <p:nvPr/>
        </p:nvSpPr>
        <p:spPr>
          <a:xfrm rot="21343789">
            <a:off x="418506" y="3831744"/>
            <a:ext cx="8079066" cy="1200329"/>
          </a:xfrm>
          <a:prstGeom prst="rect">
            <a:avLst/>
          </a:prstGeom>
          <a:noFill/>
        </p:spPr>
        <p:txBody>
          <a:bodyPr wrap="none" rtlCol="0">
            <a:spAutoFit/>
          </a:bodyPr>
          <a:lstStyle/>
          <a:p>
            <a:r>
              <a:rPr lang="en-US" dirty="0">
                <a:solidFill>
                  <a:schemeClr val="accent6">
                    <a:lumMod val="50000"/>
                  </a:schemeClr>
                </a:solidFill>
                <a:latin typeface="AhnbergHand"/>
                <a:cs typeface="AhnbergHand"/>
              </a:rPr>
              <a:t>Well, not really, due to the experimental technique.</a:t>
            </a:r>
          </a:p>
          <a:p>
            <a:endParaRPr lang="en-US" dirty="0">
              <a:solidFill>
                <a:schemeClr val="accent6">
                  <a:lumMod val="50000"/>
                </a:schemeClr>
              </a:solidFill>
              <a:latin typeface="AhnbergHand"/>
              <a:cs typeface="AhnbergHand"/>
            </a:endParaRPr>
          </a:p>
          <a:p>
            <a:r>
              <a:rPr lang="en-US" dirty="0">
                <a:solidFill>
                  <a:schemeClr val="accent6">
                    <a:lumMod val="50000"/>
                  </a:schemeClr>
                </a:solidFill>
                <a:latin typeface="AhnbergHand"/>
                <a:cs typeface="AhnbergHand"/>
              </a:rPr>
              <a:t>We can learn more if we look at the logs of the DNS queries…</a:t>
            </a:r>
          </a:p>
          <a:p>
            <a:endParaRPr lang="en-US"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3759442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these Results</a:t>
            </a:r>
            <a:endParaRPr lang="en-US" dirty="0"/>
          </a:p>
        </p:txBody>
      </p:sp>
      <p:sp>
        <p:nvSpPr>
          <p:cNvPr id="3" name="Content Placeholder 2"/>
          <p:cNvSpPr>
            <a:spLocks noGrp="1"/>
          </p:cNvSpPr>
          <p:nvPr>
            <p:ph idx="1"/>
          </p:nvPr>
        </p:nvSpPr>
        <p:spPr>
          <a:xfrm>
            <a:off x="190073" y="1600200"/>
            <a:ext cx="8953927" cy="4525963"/>
          </a:xfrm>
        </p:spPr>
        <p:txBody>
          <a:bodyPr>
            <a:noAutofit/>
          </a:bodyPr>
          <a:lstStyle/>
          <a:p>
            <a:pPr marL="0" indent="0">
              <a:buNone/>
            </a:pPr>
            <a:r>
              <a:rPr lang="en-US" sz="2800" dirty="0" smtClean="0">
                <a:latin typeface="+mn-lt"/>
              </a:rPr>
              <a:t>December 2013</a:t>
            </a:r>
          </a:p>
          <a:p>
            <a:pPr lvl="1"/>
            <a:r>
              <a:rPr lang="en-US" sz="2400" dirty="0">
                <a:latin typeface="+mn-lt"/>
              </a:rPr>
              <a:t>Presented: </a:t>
            </a:r>
            <a:r>
              <a:rPr lang="en-US" sz="2400" dirty="0" smtClean="0">
                <a:latin typeface="+mn-lt"/>
              </a:rPr>
              <a:t>5,683,295 </a:t>
            </a:r>
            <a:r>
              <a:rPr lang="en-US" sz="2000" dirty="0">
                <a:latin typeface="+mn-lt"/>
              </a:rPr>
              <a:t>experiments</a:t>
            </a:r>
          </a:p>
          <a:p>
            <a:pPr lvl="1"/>
            <a:r>
              <a:rPr lang="en-US" sz="2400" dirty="0">
                <a:latin typeface="+mn-lt"/>
              </a:rPr>
              <a:t>Reported: </a:t>
            </a:r>
            <a:r>
              <a:rPr lang="en-US" sz="2400" dirty="0" smtClean="0">
                <a:latin typeface="+mn-lt"/>
              </a:rPr>
              <a:t>4,978,929 </a:t>
            </a:r>
            <a:r>
              <a:rPr lang="en-US" sz="1800" dirty="0">
                <a:latin typeface="+mn-lt"/>
              </a:rPr>
              <a:t>experiments that ran to “completion”</a:t>
            </a:r>
            <a:endParaRPr lang="en-US" sz="2400" dirty="0">
              <a:latin typeface="+mn-lt"/>
            </a:endParaRPr>
          </a:p>
          <a:p>
            <a:pPr lvl="1"/>
            <a:endParaRPr lang="en-US" sz="2400" dirty="0" smtClean="0">
              <a:latin typeface="+mn-lt"/>
            </a:endParaRPr>
          </a:p>
          <a:p>
            <a:pPr marL="457200" lvl="1" indent="0">
              <a:buNone/>
            </a:pPr>
            <a:r>
              <a:rPr lang="en-US" sz="2400" dirty="0" smtClean="0">
                <a:latin typeface="+mn-lt"/>
              </a:rPr>
              <a:t>Web + DNS query log results for clients:</a:t>
            </a:r>
            <a:endParaRPr lang="en-US" sz="2400" dirty="0">
              <a:latin typeface="+mn-lt"/>
            </a:endParaRPr>
          </a:p>
          <a:p>
            <a:pPr lvl="1"/>
            <a:r>
              <a:rPr lang="en-US" sz="2400" dirty="0" smtClean="0">
                <a:latin typeface="+mn-lt"/>
              </a:rPr>
              <a:t>Performed DNSSEC signature validation and did not fetch the invalidly signed object: </a:t>
            </a:r>
            <a:r>
              <a:rPr lang="en-US" sz="2400" b="1" dirty="0" smtClean="0">
                <a:solidFill>
                  <a:srgbClr val="984807"/>
                </a:solidFill>
                <a:latin typeface="+mn-lt"/>
              </a:rPr>
              <a:t>6.8</a:t>
            </a:r>
            <a:r>
              <a:rPr lang="en-US" sz="2400" b="1" dirty="0">
                <a:solidFill>
                  <a:schemeClr val="accent6">
                    <a:lumMod val="50000"/>
                  </a:schemeClr>
                </a:solidFill>
                <a:latin typeface="+mn-lt"/>
                <a:cs typeface="Comic Sans MS"/>
              </a:rPr>
              <a:t>%</a:t>
            </a:r>
            <a:endParaRPr lang="en-US" sz="2400" b="1" dirty="0" smtClean="0">
              <a:solidFill>
                <a:schemeClr val="accent6">
                  <a:lumMod val="50000"/>
                </a:schemeClr>
              </a:solidFill>
              <a:latin typeface="+mn-lt"/>
            </a:endParaRPr>
          </a:p>
          <a:p>
            <a:pPr lvl="1"/>
            <a:r>
              <a:rPr lang="en-US" sz="2400" dirty="0" smtClean="0">
                <a:latin typeface="+mn-lt"/>
              </a:rPr>
              <a:t>Fetched DNSSEC RRs, but then retrieved the invalidly signed object anyway: </a:t>
            </a:r>
            <a:r>
              <a:rPr lang="en-US" sz="2400" b="1" dirty="0" smtClean="0">
                <a:solidFill>
                  <a:srgbClr val="984807"/>
                </a:solidFill>
                <a:latin typeface="+mn-lt"/>
              </a:rPr>
              <a:t>4.7</a:t>
            </a:r>
            <a:r>
              <a:rPr lang="en-US" sz="2400" b="1" dirty="0">
                <a:solidFill>
                  <a:schemeClr val="accent6">
                    <a:lumMod val="50000"/>
                  </a:schemeClr>
                </a:solidFill>
                <a:latin typeface="+mn-lt"/>
                <a:cs typeface="Comic Sans MS"/>
              </a:rPr>
              <a:t>%</a:t>
            </a:r>
            <a:r>
              <a:rPr lang="en-US" sz="2400" dirty="0" smtClean="0">
                <a:latin typeface="+mn-lt"/>
              </a:rPr>
              <a:t> </a:t>
            </a:r>
          </a:p>
          <a:p>
            <a:pPr lvl="1"/>
            <a:r>
              <a:rPr lang="en-US" sz="2400" dirty="0" smtClean="0">
                <a:latin typeface="+mn-lt"/>
              </a:rPr>
              <a:t>Did not have a DNSSEC clue</a:t>
            </a:r>
            <a:r>
              <a:rPr lang="en-US" sz="2400" dirty="0">
                <a:latin typeface="+mn-lt"/>
              </a:rPr>
              <a:t> </a:t>
            </a:r>
            <a:r>
              <a:rPr lang="en-US" sz="2400" dirty="0" smtClean="0">
                <a:latin typeface="+mn-lt"/>
              </a:rPr>
              <a:t>at all - only fetched A RRs: </a:t>
            </a:r>
            <a:r>
              <a:rPr lang="en-US" sz="2400" b="1" dirty="0" smtClean="0">
                <a:solidFill>
                  <a:srgbClr val="984807"/>
                </a:solidFill>
                <a:latin typeface="+mn-lt"/>
              </a:rPr>
              <a:t>88.5</a:t>
            </a:r>
            <a:r>
              <a:rPr lang="en-US" sz="2400" b="1" dirty="0">
                <a:solidFill>
                  <a:schemeClr val="accent6">
                    <a:lumMod val="50000"/>
                  </a:schemeClr>
                </a:solidFill>
                <a:latin typeface="+mn-lt"/>
                <a:cs typeface="Comic Sans MS"/>
              </a:rPr>
              <a:t>%</a:t>
            </a:r>
            <a:endParaRPr lang="en-US" sz="2400" b="1" dirty="0" smtClean="0">
              <a:solidFill>
                <a:srgbClr val="984807"/>
              </a:solidFill>
              <a:latin typeface="+mn-lt"/>
            </a:endParaRPr>
          </a:p>
        </p:txBody>
      </p:sp>
    </p:spTree>
    <p:extLst>
      <p:ext uri="{BB962C8B-B14F-4D97-AF65-F5344CB8AC3E}">
        <p14:creationId xmlns:p14="http://schemas.microsoft.com/office/powerpoint/2010/main" val="208849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means…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mn-lt"/>
              </a:rPr>
              <a:t>Some </a:t>
            </a:r>
            <a:r>
              <a:rPr lang="en-US" b="1" dirty="0" smtClean="0">
                <a:solidFill>
                  <a:srgbClr val="984807"/>
                </a:solidFill>
                <a:latin typeface="+mn-lt"/>
              </a:rPr>
              <a:t>6.8</a:t>
            </a:r>
            <a:r>
              <a:rPr lang="en-US" b="1" dirty="0">
                <a:solidFill>
                  <a:srgbClr val="984807"/>
                </a:solidFill>
                <a:latin typeface="+mn-lt"/>
                <a:cs typeface="Comic Sans MS"/>
              </a:rPr>
              <a:t>%</a:t>
            </a:r>
            <a:r>
              <a:rPr lang="en-US" dirty="0" smtClean="0">
                <a:latin typeface="+mn-lt"/>
              </a:rPr>
              <a:t> of clients appear to be performing DNSSEC validation and not resolving DNS names when the DNSSEC signature cannot be validated</a:t>
            </a:r>
          </a:p>
          <a:p>
            <a:pPr marL="0" indent="0">
              <a:buNone/>
            </a:pPr>
            <a:endParaRPr lang="en-US" dirty="0">
              <a:latin typeface="+mn-lt"/>
            </a:endParaRPr>
          </a:p>
          <a:p>
            <a:pPr marL="0" indent="0">
              <a:buNone/>
            </a:pPr>
            <a:r>
              <a:rPr lang="en-US" dirty="0" smtClean="0">
                <a:latin typeface="+mn-lt"/>
              </a:rPr>
              <a:t>A further </a:t>
            </a:r>
            <a:r>
              <a:rPr lang="en-US" b="1" dirty="0" smtClean="0">
                <a:solidFill>
                  <a:srgbClr val="984807"/>
                </a:solidFill>
                <a:latin typeface="+mn-lt"/>
              </a:rPr>
              <a:t>4.7</a:t>
            </a:r>
            <a:r>
              <a:rPr lang="en-US" b="1" dirty="0">
                <a:solidFill>
                  <a:srgbClr val="984807"/>
                </a:solidFill>
                <a:latin typeface="+mn-lt"/>
                <a:cs typeface="Comic Sans MS"/>
              </a:rPr>
              <a:t>%</a:t>
            </a:r>
            <a:r>
              <a:rPr lang="en-US" dirty="0" smtClean="0">
                <a:latin typeface="+mn-lt"/>
              </a:rPr>
              <a:t> of clients are using a mix of validating and non-validating resolvers, and in the case of a validation failure they turn to a non-validating resolver!</a:t>
            </a:r>
          </a:p>
        </p:txBody>
      </p:sp>
    </p:spTree>
    <p:extLst>
      <p:ext uri="{BB962C8B-B14F-4D97-AF65-F5344CB8AC3E}">
        <p14:creationId xmlns:p14="http://schemas.microsoft.com/office/powerpoint/2010/main" val="2345810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13"/>
            <a:ext cx="8229600" cy="1143000"/>
          </a:xfrm>
        </p:spPr>
        <p:txBody>
          <a:bodyPr/>
          <a:lstStyle/>
          <a:p>
            <a:r>
              <a:rPr lang="en-US" dirty="0" smtClean="0"/>
              <a:t>Where is DNSSEC? – The Top 20</a:t>
            </a:r>
            <a:endParaRPr lang="en-US" dirty="0"/>
          </a:p>
        </p:txBody>
      </p:sp>
      <p:sp>
        <p:nvSpPr>
          <p:cNvPr id="4" name="Rectangle 3"/>
          <p:cNvSpPr/>
          <p:nvPr/>
        </p:nvSpPr>
        <p:spPr>
          <a:xfrm>
            <a:off x="1115616" y="5877272"/>
            <a:ext cx="7105343" cy="646331"/>
          </a:xfrm>
          <a:prstGeom prst="rect">
            <a:avLst/>
          </a:prstGeom>
          <a:solidFill>
            <a:schemeClr val="bg1"/>
          </a:solidFill>
        </p:spPr>
        <p:txBody>
          <a:bodyPr wrap="square">
            <a:spAutoFit/>
          </a:bodyPr>
          <a:lstStyle/>
          <a:p>
            <a:r>
              <a:rPr lang="en-US" i="1" dirty="0"/>
              <a:t>G</a:t>
            </a:r>
            <a:r>
              <a:rPr lang="en-US" i="1" dirty="0" smtClean="0"/>
              <a:t>eo-locate clients to countries, and select countries with more than 1,000 data points</a:t>
            </a:r>
            <a:endParaRPr lang="en-US" i="1" dirty="0"/>
          </a:p>
        </p:txBody>
      </p:sp>
      <p:pic>
        <p:nvPicPr>
          <p:cNvPr id="11" name="Content Placeholder 10"/>
          <p:cNvPicPr>
            <a:picLocks noGrp="1" noChangeAspect="1"/>
          </p:cNvPicPr>
          <p:nvPr>
            <p:ph idx="1"/>
          </p:nvPr>
        </p:nvPicPr>
        <p:blipFill rotWithShape="1">
          <a:blip r:embed="rId2"/>
          <a:srcRect t="-401" b="-293"/>
          <a:stretch/>
        </p:blipFill>
        <p:spPr>
          <a:xfrm>
            <a:off x="1538846" y="1029666"/>
            <a:ext cx="5689203" cy="4719299"/>
          </a:xfrm>
        </p:spPr>
      </p:pic>
      <p:sp>
        <p:nvSpPr>
          <p:cNvPr id="12" name="Rectangular Callout 11"/>
          <p:cNvSpPr/>
          <p:nvPr/>
        </p:nvSpPr>
        <p:spPr>
          <a:xfrm>
            <a:off x="965279" y="2085071"/>
            <a:ext cx="1779770" cy="1180199"/>
          </a:xfrm>
          <a:prstGeom prst="wedgeRectCallout">
            <a:avLst>
              <a:gd name="adj1" fmla="val 114980"/>
              <a:gd name="adj2" fmla="val -85098"/>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appear to use only DNSSEC-validating resolvers</a:t>
            </a:r>
            <a:endParaRPr lang="en-US" sz="1600" i="1" dirty="0">
              <a:solidFill>
                <a:schemeClr val="accent6">
                  <a:lumMod val="50000"/>
                </a:schemeClr>
              </a:solidFill>
              <a:cs typeface="AhnbergHand"/>
            </a:endParaRPr>
          </a:p>
        </p:txBody>
      </p:sp>
      <p:sp>
        <p:nvSpPr>
          <p:cNvPr id="13" name="Rectangular Callout 12"/>
          <p:cNvSpPr/>
          <p:nvPr/>
        </p:nvSpPr>
        <p:spPr>
          <a:xfrm>
            <a:off x="2745049" y="3365831"/>
            <a:ext cx="2111208" cy="1696560"/>
          </a:xfrm>
          <a:prstGeom prst="wedgeRectCallout">
            <a:avLst>
              <a:gd name="adj1" fmla="val 35443"/>
              <a:gd name="adj2" fmla="val -155514"/>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a mix of DNSSEC-validating resolvers and non-validating resolvers</a:t>
            </a:r>
            <a:endParaRPr lang="en-US" sz="1600" i="1" dirty="0">
              <a:solidFill>
                <a:schemeClr val="accent6">
                  <a:lumMod val="50000"/>
                </a:schemeClr>
              </a:solidFill>
              <a:cs typeface="AhnbergHand"/>
            </a:endParaRPr>
          </a:p>
        </p:txBody>
      </p:sp>
      <p:sp>
        <p:nvSpPr>
          <p:cNvPr id="14" name="Rectangular Callout 13"/>
          <p:cNvSpPr/>
          <p:nvPr/>
        </p:nvSpPr>
        <p:spPr>
          <a:xfrm>
            <a:off x="5083283" y="2400551"/>
            <a:ext cx="2111208" cy="1250400"/>
          </a:xfrm>
          <a:prstGeom prst="wedgeRectCallout">
            <a:avLst>
              <a:gd name="adj1" fmla="val -50437"/>
              <a:gd name="adj2" fmla="val -11158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non-validating resolvers</a:t>
            </a:r>
            <a:endParaRPr lang="en-US" sz="1600" i="1" dirty="0">
              <a:solidFill>
                <a:schemeClr val="accent6">
                  <a:lumMod val="50000"/>
                </a:schemeClr>
              </a:solidFill>
              <a:cs typeface="AhnbergHand"/>
            </a:endParaRPr>
          </a:p>
        </p:txBody>
      </p:sp>
    </p:spTree>
    <p:extLst>
      <p:ext uri="{BB962C8B-B14F-4D97-AF65-F5344CB8AC3E}">
        <p14:creationId xmlns:p14="http://schemas.microsoft.com/office/powerpoint/2010/main" val="3292312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13"/>
            <a:ext cx="8229600" cy="1143000"/>
          </a:xfrm>
        </p:spPr>
        <p:txBody>
          <a:bodyPr/>
          <a:lstStyle/>
          <a:p>
            <a:r>
              <a:rPr lang="en-US" dirty="0" smtClean="0"/>
              <a:t>Where is DNSSEC? – The Top 20</a:t>
            </a:r>
            <a:endParaRPr lang="en-US" dirty="0"/>
          </a:p>
        </p:txBody>
      </p:sp>
      <p:sp>
        <p:nvSpPr>
          <p:cNvPr id="4" name="Rectangle 3"/>
          <p:cNvSpPr/>
          <p:nvPr/>
        </p:nvSpPr>
        <p:spPr>
          <a:xfrm>
            <a:off x="1115616" y="5877272"/>
            <a:ext cx="7105343" cy="646331"/>
          </a:xfrm>
          <a:prstGeom prst="rect">
            <a:avLst/>
          </a:prstGeom>
          <a:solidFill>
            <a:schemeClr val="bg1"/>
          </a:solidFill>
        </p:spPr>
        <p:txBody>
          <a:bodyPr wrap="square">
            <a:spAutoFit/>
          </a:bodyPr>
          <a:lstStyle/>
          <a:p>
            <a:r>
              <a:rPr lang="en-US" i="1" dirty="0"/>
              <a:t>G</a:t>
            </a:r>
            <a:r>
              <a:rPr lang="en-US" i="1" dirty="0" smtClean="0"/>
              <a:t>eo-locate clients to countries, and select countries with more than 1,000 data points</a:t>
            </a:r>
            <a:endParaRPr lang="en-US" i="1" dirty="0"/>
          </a:p>
        </p:txBody>
      </p:sp>
      <p:pic>
        <p:nvPicPr>
          <p:cNvPr id="11" name="Content Placeholder 10"/>
          <p:cNvPicPr>
            <a:picLocks noGrp="1" noChangeAspect="1"/>
          </p:cNvPicPr>
          <p:nvPr>
            <p:ph idx="1"/>
          </p:nvPr>
        </p:nvPicPr>
        <p:blipFill rotWithShape="1">
          <a:blip r:embed="rId2"/>
          <a:srcRect t="-401" b="-293"/>
          <a:stretch/>
        </p:blipFill>
        <p:spPr>
          <a:xfrm>
            <a:off x="1538846" y="1029666"/>
            <a:ext cx="5689203" cy="4719299"/>
          </a:xfrm>
        </p:spPr>
      </p:pic>
    </p:spTree>
    <p:extLst>
      <p:ext uri="{BB962C8B-B14F-4D97-AF65-F5344CB8AC3E}">
        <p14:creationId xmlns:p14="http://schemas.microsoft.com/office/powerpoint/2010/main" val="2517745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13"/>
            <a:ext cx="8229600" cy="1143000"/>
          </a:xfrm>
        </p:spPr>
        <p:txBody>
          <a:bodyPr/>
          <a:lstStyle/>
          <a:p>
            <a:r>
              <a:rPr lang="en-US" dirty="0" smtClean="0"/>
              <a:t>Where is DNSSEC? – The Top 20</a:t>
            </a:r>
            <a:endParaRPr lang="en-US" dirty="0"/>
          </a:p>
        </p:txBody>
      </p:sp>
      <p:sp>
        <p:nvSpPr>
          <p:cNvPr id="4" name="Rectangle 3"/>
          <p:cNvSpPr/>
          <p:nvPr/>
        </p:nvSpPr>
        <p:spPr>
          <a:xfrm>
            <a:off x="1115616" y="5877272"/>
            <a:ext cx="7105343" cy="646331"/>
          </a:xfrm>
          <a:prstGeom prst="rect">
            <a:avLst/>
          </a:prstGeom>
          <a:solidFill>
            <a:schemeClr val="bg1"/>
          </a:solidFill>
        </p:spPr>
        <p:txBody>
          <a:bodyPr wrap="square">
            <a:spAutoFit/>
          </a:bodyPr>
          <a:lstStyle/>
          <a:p>
            <a:r>
              <a:rPr lang="en-US" i="1" dirty="0"/>
              <a:t>G</a:t>
            </a:r>
            <a:r>
              <a:rPr lang="en-US" i="1" dirty="0" smtClean="0"/>
              <a:t>eo-locate clients to countries, and select countries with more than 1,000 data points</a:t>
            </a:r>
            <a:endParaRPr lang="en-US" i="1" dirty="0"/>
          </a:p>
        </p:txBody>
      </p:sp>
      <p:pic>
        <p:nvPicPr>
          <p:cNvPr id="11" name="Content Placeholder 10"/>
          <p:cNvPicPr>
            <a:picLocks noGrp="1" noChangeAspect="1"/>
          </p:cNvPicPr>
          <p:nvPr>
            <p:ph idx="1"/>
          </p:nvPr>
        </p:nvPicPr>
        <p:blipFill rotWithShape="1">
          <a:blip r:embed="rId2"/>
          <a:srcRect t="-401" b="-293"/>
          <a:stretch/>
        </p:blipFill>
        <p:spPr>
          <a:xfrm>
            <a:off x="1538846" y="1029666"/>
            <a:ext cx="5689203" cy="4719299"/>
          </a:xfrm>
        </p:spPr>
      </p:pic>
      <p:sp>
        <p:nvSpPr>
          <p:cNvPr id="3" name="Freeform 2"/>
          <p:cNvSpPr/>
          <p:nvPr/>
        </p:nvSpPr>
        <p:spPr>
          <a:xfrm>
            <a:off x="1574800" y="2479040"/>
            <a:ext cx="5171440" cy="20320"/>
          </a:xfrm>
          <a:custGeom>
            <a:avLst/>
            <a:gdLst>
              <a:gd name="connsiteX0" fmla="*/ 0 w 5171440"/>
              <a:gd name="connsiteY0" fmla="*/ 10160 h 20320"/>
              <a:gd name="connsiteX1" fmla="*/ 1981200 w 5171440"/>
              <a:gd name="connsiteY1" fmla="*/ 20320 h 20320"/>
              <a:gd name="connsiteX2" fmla="*/ 5171440 w 5171440"/>
              <a:gd name="connsiteY2" fmla="*/ 0 h 20320"/>
            </a:gdLst>
            <a:ahLst/>
            <a:cxnLst>
              <a:cxn ang="0">
                <a:pos x="connsiteX0" y="connsiteY0"/>
              </a:cxn>
              <a:cxn ang="0">
                <a:pos x="connsiteX1" y="connsiteY1"/>
              </a:cxn>
              <a:cxn ang="0">
                <a:pos x="connsiteX2" y="connsiteY2"/>
              </a:cxn>
            </a:cxnLst>
            <a:rect l="l" t="t" r="r" b="b"/>
            <a:pathLst>
              <a:path w="5171440" h="20320">
                <a:moveTo>
                  <a:pt x="0" y="10160"/>
                </a:moveTo>
                <a:lnTo>
                  <a:pt x="1981200" y="20320"/>
                </a:lnTo>
                <a:lnTo>
                  <a:pt x="517144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1554480" y="3302000"/>
            <a:ext cx="5171440" cy="20320"/>
          </a:xfrm>
          <a:custGeom>
            <a:avLst/>
            <a:gdLst>
              <a:gd name="connsiteX0" fmla="*/ 0 w 5171440"/>
              <a:gd name="connsiteY0" fmla="*/ 10160 h 20320"/>
              <a:gd name="connsiteX1" fmla="*/ 1981200 w 5171440"/>
              <a:gd name="connsiteY1" fmla="*/ 20320 h 20320"/>
              <a:gd name="connsiteX2" fmla="*/ 5171440 w 5171440"/>
              <a:gd name="connsiteY2" fmla="*/ 0 h 20320"/>
            </a:gdLst>
            <a:ahLst/>
            <a:cxnLst>
              <a:cxn ang="0">
                <a:pos x="connsiteX0" y="connsiteY0"/>
              </a:cxn>
              <a:cxn ang="0">
                <a:pos x="connsiteX1" y="connsiteY1"/>
              </a:cxn>
              <a:cxn ang="0">
                <a:pos x="connsiteX2" y="connsiteY2"/>
              </a:cxn>
            </a:cxnLst>
            <a:rect l="l" t="t" r="r" b="b"/>
            <a:pathLst>
              <a:path w="5171440" h="20320">
                <a:moveTo>
                  <a:pt x="0" y="10160"/>
                </a:moveTo>
                <a:lnTo>
                  <a:pt x="1981200" y="20320"/>
                </a:lnTo>
                <a:lnTo>
                  <a:pt x="517144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473200" y="4094480"/>
            <a:ext cx="5171440" cy="20320"/>
          </a:xfrm>
          <a:custGeom>
            <a:avLst/>
            <a:gdLst>
              <a:gd name="connsiteX0" fmla="*/ 0 w 5171440"/>
              <a:gd name="connsiteY0" fmla="*/ 10160 h 20320"/>
              <a:gd name="connsiteX1" fmla="*/ 1981200 w 5171440"/>
              <a:gd name="connsiteY1" fmla="*/ 20320 h 20320"/>
              <a:gd name="connsiteX2" fmla="*/ 5171440 w 5171440"/>
              <a:gd name="connsiteY2" fmla="*/ 0 h 20320"/>
            </a:gdLst>
            <a:ahLst/>
            <a:cxnLst>
              <a:cxn ang="0">
                <a:pos x="connsiteX0" y="connsiteY0"/>
              </a:cxn>
              <a:cxn ang="0">
                <a:pos x="connsiteX1" y="connsiteY1"/>
              </a:cxn>
              <a:cxn ang="0">
                <a:pos x="connsiteX2" y="connsiteY2"/>
              </a:cxn>
            </a:cxnLst>
            <a:rect l="l" t="t" r="r" b="b"/>
            <a:pathLst>
              <a:path w="5171440" h="20320">
                <a:moveTo>
                  <a:pt x="0" y="10160"/>
                </a:moveTo>
                <a:lnTo>
                  <a:pt x="1981200" y="20320"/>
                </a:lnTo>
                <a:lnTo>
                  <a:pt x="517144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50047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9" y="77275"/>
            <a:ext cx="8984180" cy="1143000"/>
          </a:xfrm>
        </p:spPr>
        <p:txBody>
          <a:bodyPr/>
          <a:lstStyle/>
          <a:p>
            <a:r>
              <a:rPr lang="en-US" dirty="0" smtClean="0"/>
              <a:t>Where is DNSSEC? – The bottom 20</a:t>
            </a:r>
            <a:endParaRPr lang="en-US" dirty="0"/>
          </a:p>
        </p:txBody>
      </p:sp>
      <p:sp>
        <p:nvSpPr>
          <p:cNvPr id="4" name="Rectangle 3"/>
          <p:cNvSpPr/>
          <p:nvPr/>
        </p:nvSpPr>
        <p:spPr>
          <a:xfrm>
            <a:off x="1115616" y="5877272"/>
            <a:ext cx="7105343" cy="646331"/>
          </a:xfrm>
          <a:prstGeom prst="rect">
            <a:avLst/>
          </a:prstGeom>
          <a:solidFill>
            <a:schemeClr val="bg1"/>
          </a:solidFill>
        </p:spPr>
        <p:txBody>
          <a:bodyPr wrap="square">
            <a:spAutoFit/>
          </a:bodyPr>
          <a:lstStyle/>
          <a:p>
            <a:r>
              <a:rPr lang="en-US" i="1" dirty="0"/>
              <a:t>G</a:t>
            </a:r>
            <a:r>
              <a:rPr lang="en-US" i="1" dirty="0" smtClean="0"/>
              <a:t>eo-locate clients to countries, and select countries with more than 1,000 data points</a:t>
            </a:r>
            <a:endParaRPr lang="en-US" i="1" dirty="0"/>
          </a:p>
        </p:txBody>
      </p:sp>
      <p:pic>
        <p:nvPicPr>
          <p:cNvPr id="10" name="Content Placeholder 9"/>
          <p:cNvPicPr>
            <a:picLocks noGrp="1" noChangeAspect="1"/>
          </p:cNvPicPr>
          <p:nvPr>
            <p:ph idx="1"/>
          </p:nvPr>
        </p:nvPicPr>
        <p:blipFill rotWithShape="1">
          <a:blip r:embed="rId2"/>
          <a:srcRect t="686" b="-431"/>
          <a:stretch/>
        </p:blipFill>
        <p:spPr>
          <a:xfrm>
            <a:off x="1566265" y="1074398"/>
            <a:ext cx="5335711" cy="4764590"/>
          </a:xfrm>
        </p:spPr>
      </p:pic>
    </p:spTree>
    <p:extLst>
      <p:ext uri="{BB962C8B-B14F-4D97-AF65-F5344CB8AC3E}">
        <p14:creationId xmlns:p14="http://schemas.microsoft.com/office/powerpoint/2010/main" val="839201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9" y="77275"/>
            <a:ext cx="8984180" cy="1143000"/>
          </a:xfrm>
        </p:spPr>
        <p:txBody>
          <a:bodyPr/>
          <a:lstStyle/>
          <a:p>
            <a:r>
              <a:rPr lang="en-US" dirty="0" smtClean="0"/>
              <a:t>Where is DNSSEC? – The bottom 20</a:t>
            </a:r>
            <a:endParaRPr lang="en-US" dirty="0"/>
          </a:p>
        </p:txBody>
      </p:sp>
      <p:sp>
        <p:nvSpPr>
          <p:cNvPr id="4" name="Rectangle 3"/>
          <p:cNvSpPr/>
          <p:nvPr/>
        </p:nvSpPr>
        <p:spPr>
          <a:xfrm>
            <a:off x="1115616" y="5877272"/>
            <a:ext cx="7105343" cy="646331"/>
          </a:xfrm>
          <a:prstGeom prst="rect">
            <a:avLst/>
          </a:prstGeom>
          <a:solidFill>
            <a:schemeClr val="bg1"/>
          </a:solidFill>
        </p:spPr>
        <p:txBody>
          <a:bodyPr wrap="square">
            <a:spAutoFit/>
          </a:bodyPr>
          <a:lstStyle/>
          <a:p>
            <a:r>
              <a:rPr lang="en-US" i="1" dirty="0"/>
              <a:t>G</a:t>
            </a:r>
            <a:r>
              <a:rPr lang="en-US" i="1" dirty="0" smtClean="0"/>
              <a:t>eo-locate clients to countries, and select countries with more than 1,000 data points</a:t>
            </a:r>
            <a:endParaRPr lang="en-US" i="1" dirty="0"/>
          </a:p>
        </p:txBody>
      </p:sp>
      <p:pic>
        <p:nvPicPr>
          <p:cNvPr id="10" name="Content Placeholder 9"/>
          <p:cNvPicPr>
            <a:picLocks noGrp="1" noChangeAspect="1"/>
          </p:cNvPicPr>
          <p:nvPr>
            <p:ph idx="1"/>
          </p:nvPr>
        </p:nvPicPr>
        <p:blipFill rotWithShape="1">
          <a:blip r:embed="rId2"/>
          <a:srcRect t="686" b="-431"/>
          <a:stretch/>
        </p:blipFill>
        <p:spPr>
          <a:xfrm>
            <a:off x="1566265" y="1074398"/>
            <a:ext cx="5335711" cy="4764590"/>
          </a:xfrm>
        </p:spPr>
      </p:pic>
      <p:sp>
        <p:nvSpPr>
          <p:cNvPr id="5" name="Freeform 4"/>
          <p:cNvSpPr/>
          <p:nvPr/>
        </p:nvSpPr>
        <p:spPr>
          <a:xfrm>
            <a:off x="1544320" y="1615440"/>
            <a:ext cx="5171440" cy="20320"/>
          </a:xfrm>
          <a:custGeom>
            <a:avLst/>
            <a:gdLst>
              <a:gd name="connsiteX0" fmla="*/ 0 w 5171440"/>
              <a:gd name="connsiteY0" fmla="*/ 10160 h 20320"/>
              <a:gd name="connsiteX1" fmla="*/ 1981200 w 5171440"/>
              <a:gd name="connsiteY1" fmla="*/ 20320 h 20320"/>
              <a:gd name="connsiteX2" fmla="*/ 5171440 w 5171440"/>
              <a:gd name="connsiteY2" fmla="*/ 0 h 20320"/>
            </a:gdLst>
            <a:ahLst/>
            <a:cxnLst>
              <a:cxn ang="0">
                <a:pos x="connsiteX0" y="connsiteY0"/>
              </a:cxn>
              <a:cxn ang="0">
                <a:pos x="connsiteX1" y="connsiteY1"/>
              </a:cxn>
              <a:cxn ang="0">
                <a:pos x="connsiteX2" y="connsiteY2"/>
              </a:cxn>
            </a:cxnLst>
            <a:rect l="l" t="t" r="r" b="b"/>
            <a:pathLst>
              <a:path w="5171440" h="20320">
                <a:moveTo>
                  <a:pt x="0" y="10160"/>
                </a:moveTo>
                <a:lnTo>
                  <a:pt x="1981200" y="20320"/>
                </a:lnTo>
                <a:lnTo>
                  <a:pt x="517144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1513840" y="3129280"/>
            <a:ext cx="5171440" cy="20320"/>
          </a:xfrm>
          <a:custGeom>
            <a:avLst/>
            <a:gdLst>
              <a:gd name="connsiteX0" fmla="*/ 0 w 5171440"/>
              <a:gd name="connsiteY0" fmla="*/ 10160 h 20320"/>
              <a:gd name="connsiteX1" fmla="*/ 1981200 w 5171440"/>
              <a:gd name="connsiteY1" fmla="*/ 20320 h 20320"/>
              <a:gd name="connsiteX2" fmla="*/ 5171440 w 5171440"/>
              <a:gd name="connsiteY2" fmla="*/ 0 h 20320"/>
            </a:gdLst>
            <a:ahLst/>
            <a:cxnLst>
              <a:cxn ang="0">
                <a:pos x="connsiteX0" y="connsiteY0"/>
              </a:cxn>
              <a:cxn ang="0">
                <a:pos x="connsiteX1" y="connsiteY1"/>
              </a:cxn>
              <a:cxn ang="0">
                <a:pos x="connsiteX2" y="connsiteY2"/>
              </a:cxn>
            </a:cxnLst>
            <a:rect l="l" t="t" r="r" b="b"/>
            <a:pathLst>
              <a:path w="5171440" h="20320">
                <a:moveTo>
                  <a:pt x="0" y="10160"/>
                </a:moveTo>
                <a:lnTo>
                  <a:pt x="1981200" y="20320"/>
                </a:lnTo>
                <a:lnTo>
                  <a:pt x="517144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544320" y="5608320"/>
            <a:ext cx="5171440" cy="20320"/>
          </a:xfrm>
          <a:custGeom>
            <a:avLst/>
            <a:gdLst>
              <a:gd name="connsiteX0" fmla="*/ 0 w 5171440"/>
              <a:gd name="connsiteY0" fmla="*/ 10160 h 20320"/>
              <a:gd name="connsiteX1" fmla="*/ 1981200 w 5171440"/>
              <a:gd name="connsiteY1" fmla="*/ 20320 h 20320"/>
              <a:gd name="connsiteX2" fmla="*/ 5171440 w 5171440"/>
              <a:gd name="connsiteY2" fmla="*/ 0 h 20320"/>
            </a:gdLst>
            <a:ahLst/>
            <a:cxnLst>
              <a:cxn ang="0">
                <a:pos x="connsiteX0" y="connsiteY0"/>
              </a:cxn>
              <a:cxn ang="0">
                <a:pos x="connsiteX1" y="connsiteY1"/>
              </a:cxn>
              <a:cxn ang="0">
                <a:pos x="connsiteX2" y="connsiteY2"/>
              </a:cxn>
            </a:cxnLst>
            <a:rect l="l" t="t" r="r" b="b"/>
            <a:pathLst>
              <a:path w="5171440" h="20320">
                <a:moveTo>
                  <a:pt x="0" y="10160"/>
                </a:moveTo>
                <a:lnTo>
                  <a:pt x="1981200" y="20320"/>
                </a:lnTo>
                <a:lnTo>
                  <a:pt x="517144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1503680" y="2357120"/>
            <a:ext cx="5171440" cy="20320"/>
          </a:xfrm>
          <a:custGeom>
            <a:avLst/>
            <a:gdLst>
              <a:gd name="connsiteX0" fmla="*/ 0 w 5171440"/>
              <a:gd name="connsiteY0" fmla="*/ 10160 h 20320"/>
              <a:gd name="connsiteX1" fmla="*/ 1981200 w 5171440"/>
              <a:gd name="connsiteY1" fmla="*/ 20320 h 20320"/>
              <a:gd name="connsiteX2" fmla="*/ 5171440 w 5171440"/>
              <a:gd name="connsiteY2" fmla="*/ 0 h 20320"/>
            </a:gdLst>
            <a:ahLst/>
            <a:cxnLst>
              <a:cxn ang="0">
                <a:pos x="connsiteX0" y="connsiteY0"/>
              </a:cxn>
              <a:cxn ang="0">
                <a:pos x="connsiteX1" y="connsiteY1"/>
              </a:cxn>
              <a:cxn ang="0">
                <a:pos x="connsiteX2" y="connsiteY2"/>
              </a:cxn>
            </a:cxnLst>
            <a:rect l="l" t="t" r="r" b="b"/>
            <a:pathLst>
              <a:path w="5171440" h="20320">
                <a:moveTo>
                  <a:pt x="0" y="10160"/>
                </a:moveTo>
                <a:lnTo>
                  <a:pt x="1981200" y="20320"/>
                </a:lnTo>
                <a:lnTo>
                  <a:pt x="517144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61063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Mapped view of DNSSEC Use</a:t>
            </a:r>
            <a:endParaRPr lang="en-US" dirty="0"/>
          </a:p>
        </p:txBody>
      </p:sp>
      <p:sp>
        <p:nvSpPr>
          <p:cNvPr id="3" name="TextBox 2"/>
          <p:cNvSpPr txBox="1"/>
          <p:nvPr/>
        </p:nvSpPr>
        <p:spPr>
          <a:xfrm>
            <a:off x="5979675" y="5319915"/>
            <a:ext cx="3066037" cy="646331"/>
          </a:xfrm>
          <a:prstGeom prst="rect">
            <a:avLst/>
          </a:prstGeom>
          <a:noFill/>
        </p:spPr>
        <p:txBody>
          <a:bodyPr wrap="square" rtlCol="0">
            <a:spAutoFit/>
          </a:bodyPr>
          <a:lstStyle/>
          <a:p>
            <a:r>
              <a:rPr lang="en-US" dirty="0"/>
              <a:t>F</a:t>
            </a:r>
            <a:r>
              <a:rPr lang="en-US" dirty="0" smtClean="0"/>
              <a:t>raction of users who use DNSSEC-validating resolvers</a:t>
            </a:r>
            <a:endParaRPr lang="en-US" dirty="0"/>
          </a:p>
        </p:txBody>
      </p:sp>
      <p:pic>
        <p:nvPicPr>
          <p:cNvPr id="6" name="Picture 5" descr="Screen Shot 2013-12-27 at 2.56.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15" y="1589249"/>
            <a:ext cx="7818316" cy="3534489"/>
          </a:xfrm>
          <a:prstGeom prst="rect">
            <a:avLst/>
          </a:prstGeom>
        </p:spPr>
      </p:pic>
    </p:spTree>
    <p:extLst>
      <p:ext uri="{BB962C8B-B14F-4D97-AF65-F5344CB8AC3E}">
        <p14:creationId xmlns:p14="http://schemas.microsoft.com/office/powerpoint/2010/main" val="266472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
        <p:nvSpPr>
          <p:cNvPr id="3" name="Content Placeholder 2"/>
          <p:cNvSpPr>
            <a:spLocks noGrp="1"/>
          </p:cNvSpPr>
          <p:nvPr>
            <p:ph idx="1"/>
          </p:nvPr>
        </p:nvSpPr>
        <p:spPr>
          <a:xfrm>
            <a:off x="2687980" y="1600200"/>
            <a:ext cx="5998820" cy="4525963"/>
          </a:xfrm>
        </p:spPr>
        <p:txBody>
          <a:bodyPr>
            <a:normAutofit/>
          </a:bodyPr>
          <a:lstStyle/>
          <a:p>
            <a:pPr marL="0" indent="0">
              <a:buNone/>
            </a:pPr>
            <a:r>
              <a:rPr lang="en-US" sz="2800" dirty="0">
                <a:solidFill>
                  <a:schemeClr val="accent6">
                    <a:lumMod val="50000"/>
                  </a:schemeClr>
                </a:solidFill>
                <a:latin typeface="+mn-lt"/>
              </a:rPr>
              <a:t>w</a:t>
            </a:r>
            <a:r>
              <a:rPr lang="en-US" sz="2800" dirty="0" smtClean="0">
                <a:solidFill>
                  <a:schemeClr val="accent6">
                    <a:lumMod val="50000"/>
                  </a:schemeClr>
                </a:solidFill>
                <a:latin typeface="+mn-lt"/>
              </a:rPr>
              <a:t>hat DNSSEC does.</a:t>
            </a:r>
          </a:p>
          <a:p>
            <a:endParaRPr lang="en-US" sz="2800" dirty="0" smtClean="0">
              <a:solidFill>
                <a:schemeClr val="accent6">
                  <a:lumMod val="50000"/>
                </a:schemeClr>
              </a:solidFill>
              <a:latin typeface="+mn-lt"/>
            </a:endParaRPr>
          </a:p>
          <a:p>
            <a:pPr marL="0" indent="0">
              <a:buNone/>
            </a:pPr>
            <a:endParaRPr lang="en-US" sz="2800" dirty="0" smtClean="0">
              <a:solidFill>
                <a:schemeClr val="accent6">
                  <a:lumMod val="50000"/>
                </a:schemeClr>
              </a:solidFill>
              <a:latin typeface="+mn-lt"/>
            </a:endParaRPr>
          </a:p>
        </p:txBody>
      </p:sp>
    </p:spTree>
    <p:extLst>
      <p:ext uri="{BB962C8B-B14F-4D97-AF65-F5344CB8AC3E}">
        <p14:creationId xmlns:p14="http://schemas.microsoft.com/office/powerpoint/2010/main" val="1626794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latin typeface="+mn-lt"/>
              </a:rPr>
              <a:t>i</a:t>
            </a:r>
            <a:r>
              <a:rPr lang="en-US" sz="2800" dirty="0" smtClean="0">
                <a:latin typeface="+mn-lt"/>
              </a:rPr>
              <a:t>s it that 7</a:t>
            </a:r>
            <a:r>
              <a:rPr lang="en-US" sz="2800" b="1" dirty="0">
                <a:latin typeface="+mn-lt"/>
                <a:cs typeface="Comic Sans MS"/>
              </a:rPr>
              <a:t>%</a:t>
            </a:r>
            <a:r>
              <a:rPr lang="en-US" sz="2800" dirty="0" smtClean="0">
                <a:latin typeface="+mn-lt"/>
              </a:rPr>
              <a:t> of users performing DNSSEC validation is about 3 times the number of users who are capable of using IPv6?</a:t>
            </a:r>
          </a:p>
          <a:p>
            <a:pPr marL="0" indent="0">
              <a:buNone/>
            </a:pPr>
            <a:endParaRPr lang="en-US" sz="2800" dirty="0">
              <a:latin typeface="+mn-lt"/>
            </a:endParaRPr>
          </a:p>
          <a:p>
            <a:pPr marL="0" indent="0">
              <a:buNone/>
            </a:pPr>
            <a:r>
              <a:rPr lang="en-US" sz="2800" dirty="0" smtClean="0">
                <a:latin typeface="+mn-lt"/>
              </a:rPr>
              <a:t>Why has DNSSEC deployment been so successful compared to IPv6? </a:t>
            </a:r>
            <a:endParaRPr lang="en-US" sz="2800" dirty="0">
              <a:latin typeface="+mn-lt"/>
            </a:endParaRPr>
          </a:p>
        </p:txBody>
      </p:sp>
    </p:spTree>
    <p:extLst>
      <p:ext uri="{BB962C8B-B14F-4D97-AF65-F5344CB8AC3E}">
        <p14:creationId xmlns:p14="http://schemas.microsoft.com/office/powerpoint/2010/main" val="2853127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 Google’s P-DNS a Factor?</a:t>
            </a:r>
            <a:endParaRPr lang="en-US" dirty="0"/>
          </a:p>
        </p:txBody>
      </p:sp>
      <p:pic>
        <p:nvPicPr>
          <p:cNvPr id="5" name="Picture 4" descr="Screen Shot 2013-10-11 at 4.35.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188" y="1370235"/>
            <a:ext cx="6143065" cy="5316741"/>
          </a:xfrm>
          <a:prstGeom prst="rect">
            <a:avLst/>
          </a:prstGeom>
        </p:spPr>
      </p:pic>
    </p:spTree>
    <p:extLst>
      <p:ext uri="{BB962C8B-B14F-4D97-AF65-F5344CB8AC3E}">
        <p14:creationId xmlns:p14="http://schemas.microsoft.com/office/powerpoint/2010/main" val="3615259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observation from the data</a:t>
            </a:r>
            <a:endParaRPr lang="en-US" dirty="0"/>
          </a:p>
        </p:txBody>
      </p:sp>
      <p:sp>
        <p:nvSpPr>
          <p:cNvPr id="3" name="Content Placeholder 2"/>
          <p:cNvSpPr>
            <a:spLocks noGrp="1"/>
          </p:cNvSpPr>
          <p:nvPr>
            <p:ph idx="1"/>
          </p:nvPr>
        </p:nvSpPr>
        <p:spPr>
          <a:xfrm>
            <a:off x="53066" y="1600200"/>
            <a:ext cx="8997126" cy="4525963"/>
          </a:xfrm>
        </p:spPr>
        <p:txBody>
          <a:bodyPr/>
          <a:lstStyle/>
          <a:p>
            <a:pPr marL="0" indent="0">
              <a:buNone/>
            </a:pPr>
            <a:r>
              <a:rPr lang="en-US" dirty="0" smtClean="0">
                <a:latin typeface="+mn-lt"/>
              </a:rPr>
              <a:t>Clients who used Google’s Public DNS servers: </a:t>
            </a:r>
            <a:r>
              <a:rPr lang="en-US" b="1" dirty="0" smtClean="0">
                <a:solidFill>
                  <a:srgbClr val="984807"/>
                </a:solidFill>
                <a:latin typeface="+mn-lt"/>
              </a:rPr>
              <a:t>10.4</a:t>
            </a:r>
            <a:r>
              <a:rPr lang="en-US" b="1" dirty="0">
                <a:solidFill>
                  <a:srgbClr val="984807"/>
                </a:solidFill>
                <a:latin typeface="+mn-lt"/>
                <a:cs typeface="Comic Sans MS"/>
              </a:rPr>
              <a:t>%</a:t>
            </a:r>
            <a:endParaRPr lang="en-US" dirty="0" smtClean="0">
              <a:solidFill>
                <a:srgbClr val="984807"/>
              </a:solidFill>
              <a:latin typeface="+mn-lt"/>
              <a:cs typeface="Max's Handwritin"/>
            </a:endParaRPr>
          </a:p>
          <a:p>
            <a:pPr lvl="1"/>
            <a:r>
              <a:rPr lang="en-US" dirty="0" smtClean="0">
                <a:latin typeface="+mn-lt"/>
              </a:rPr>
              <a:t>Exclusively Used Google’s P-DNS: </a:t>
            </a:r>
            <a:r>
              <a:rPr lang="en-US" b="1" dirty="0" smtClean="0">
                <a:solidFill>
                  <a:srgbClr val="984807"/>
                </a:solidFill>
                <a:latin typeface="+mn-lt"/>
              </a:rPr>
              <a:t>5.4</a:t>
            </a:r>
            <a:r>
              <a:rPr lang="en-US" b="1" dirty="0">
                <a:solidFill>
                  <a:srgbClr val="984807"/>
                </a:solidFill>
                <a:latin typeface="+mn-lt"/>
                <a:cs typeface="Comic Sans MS"/>
              </a:rPr>
              <a:t>%</a:t>
            </a:r>
            <a:endParaRPr lang="en-US" b="1" dirty="0" smtClean="0">
              <a:solidFill>
                <a:srgbClr val="984807"/>
              </a:solidFill>
              <a:latin typeface="+mn-lt"/>
            </a:endParaRPr>
          </a:p>
          <a:p>
            <a:pPr lvl="1"/>
            <a:r>
              <a:rPr lang="en-US" dirty="0" smtClean="0">
                <a:latin typeface="+mn-lt"/>
              </a:rPr>
              <a:t>Used a mix of Google’s P-DNS and other resolvers: </a:t>
            </a:r>
            <a:r>
              <a:rPr lang="en-US" b="1" dirty="0" smtClean="0">
                <a:solidFill>
                  <a:srgbClr val="984807"/>
                </a:solidFill>
                <a:latin typeface="+mn-lt"/>
              </a:rPr>
              <a:t>5.0</a:t>
            </a:r>
            <a:r>
              <a:rPr lang="en-US" b="1" dirty="0" smtClean="0">
                <a:solidFill>
                  <a:srgbClr val="984807"/>
                </a:solidFill>
                <a:latin typeface="+mn-lt"/>
                <a:cs typeface="Comic Sans MS"/>
              </a:rPr>
              <a:t>%</a:t>
            </a:r>
          </a:p>
        </p:txBody>
      </p:sp>
    </p:spTree>
    <p:extLst>
      <p:ext uri="{BB962C8B-B14F-4D97-AF65-F5344CB8AC3E}">
        <p14:creationId xmlns:p14="http://schemas.microsoft.com/office/powerpoint/2010/main" val="947189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8" name="TextBox 7"/>
          <p:cNvSpPr txBox="1"/>
          <p:nvPr/>
        </p:nvSpPr>
        <p:spPr>
          <a:xfrm>
            <a:off x="1529638" y="5916202"/>
            <a:ext cx="7002802" cy="923330"/>
          </a:xfrm>
          <a:prstGeom prst="rect">
            <a:avLst/>
          </a:prstGeom>
          <a:solidFill>
            <a:srgbClr val="FFFFFF"/>
          </a:solidFill>
        </p:spPr>
        <p:txBody>
          <a:bodyPr wrap="squar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pic>
        <p:nvPicPr>
          <p:cNvPr id="5" name="Content Placeholder 4"/>
          <p:cNvPicPr>
            <a:picLocks noGrp="1" noChangeAspect="1"/>
          </p:cNvPicPr>
          <p:nvPr>
            <p:ph idx="1"/>
          </p:nvPr>
        </p:nvPicPr>
        <p:blipFill rotWithShape="1">
          <a:blip r:embed="rId2"/>
          <a:srcRect t="87" b="246"/>
          <a:stretch/>
        </p:blipFill>
        <p:spPr>
          <a:xfrm>
            <a:off x="1847307" y="1202352"/>
            <a:ext cx="6520289" cy="4713850"/>
          </a:xfrm>
        </p:spPr>
      </p:pic>
      <p:sp>
        <p:nvSpPr>
          <p:cNvPr id="7" name="Rectangular Callout 6"/>
          <p:cNvSpPr/>
          <p:nvPr/>
        </p:nvSpPr>
        <p:spPr>
          <a:xfrm>
            <a:off x="1996498" y="1881120"/>
            <a:ext cx="2122348" cy="1529280"/>
          </a:xfrm>
          <a:prstGeom prst="wedgeRectCallout">
            <a:avLst>
              <a:gd name="adj1" fmla="val 94993"/>
              <a:gd name="adj2" fmla="val -6599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validating clients who exclusively use Google’s P-DNS</a:t>
            </a:r>
            <a:endParaRPr lang="en-US" i="1" dirty="0">
              <a:solidFill>
                <a:schemeClr val="accent6">
                  <a:lumMod val="50000"/>
                </a:schemeClr>
              </a:solidFill>
              <a:cs typeface="AhnbergHand"/>
            </a:endParaRPr>
          </a:p>
        </p:txBody>
      </p:sp>
      <p:sp>
        <p:nvSpPr>
          <p:cNvPr id="9" name="Rectangular Callout 8"/>
          <p:cNvSpPr/>
          <p:nvPr/>
        </p:nvSpPr>
        <p:spPr>
          <a:xfrm>
            <a:off x="3395939" y="3585670"/>
            <a:ext cx="2517583" cy="1387920"/>
          </a:xfrm>
          <a:prstGeom prst="wedgeRectCallout">
            <a:avLst>
              <a:gd name="adj1" fmla="val 39901"/>
              <a:gd name="adj2" fmla="val -193139"/>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use a mix of </a:t>
            </a:r>
            <a:r>
              <a:rPr lang="en-US" i="1" dirty="0">
                <a:solidFill>
                  <a:schemeClr val="accent6">
                    <a:lumMod val="50000"/>
                  </a:schemeClr>
                </a:solidFill>
                <a:cs typeface="AhnbergHand"/>
              </a:rPr>
              <a:t>Google’s P-</a:t>
            </a:r>
            <a:r>
              <a:rPr lang="en-US" i="1" dirty="0" smtClean="0">
                <a:solidFill>
                  <a:schemeClr val="accent6">
                    <a:lumMod val="50000"/>
                  </a:schemeClr>
                </a:solidFill>
                <a:cs typeface="AhnbergHand"/>
              </a:rPr>
              <a:t>DNS and other resolvers</a:t>
            </a:r>
            <a:endParaRPr lang="en-US" i="1" dirty="0">
              <a:solidFill>
                <a:schemeClr val="accent6">
                  <a:lumMod val="50000"/>
                </a:schemeClr>
              </a:solidFill>
              <a:cs typeface="AhnbergHand"/>
            </a:endParaRPr>
          </a:p>
        </p:txBody>
      </p:sp>
      <p:sp>
        <p:nvSpPr>
          <p:cNvPr id="10" name="Rectangular Callout 9"/>
          <p:cNvSpPr/>
          <p:nvPr/>
        </p:nvSpPr>
        <p:spPr>
          <a:xfrm>
            <a:off x="6114501" y="2545680"/>
            <a:ext cx="2517583" cy="1250400"/>
          </a:xfrm>
          <a:prstGeom prst="wedgeRectCallout">
            <a:avLst>
              <a:gd name="adj1" fmla="val -46548"/>
              <a:gd name="adj2" fmla="val -12463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do not use Google’s P-DNS service</a:t>
            </a:r>
            <a:endParaRPr lang="en-US" i="1" dirty="0">
              <a:solidFill>
                <a:schemeClr val="accent6">
                  <a:lumMod val="50000"/>
                </a:schemeClr>
              </a:solidFill>
              <a:cs typeface="AhnbergHand"/>
            </a:endParaRPr>
          </a:p>
        </p:txBody>
      </p:sp>
    </p:spTree>
    <p:extLst>
      <p:ext uri="{BB962C8B-B14F-4D97-AF65-F5344CB8AC3E}">
        <p14:creationId xmlns:p14="http://schemas.microsoft.com/office/powerpoint/2010/main" val="368449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8" name="TextBox 7"/>
          <p:cNvSpPr txBox="1"/>
          <p:nvPr/>
        </p:nvSpPr>
        <p:spPr>
          <a:xfrm>
            <a:off x="1529638" y="5916202"/>
            <a:ext cx="7002802" cy="923330"/>
          </a:xfrm>
          <a:prstGeom prst="rect">
            <a:avLst/>
          </a:prstGeom>
          <a:solidFill>
            <a:srgbClr val="FFFFFF"/>
          </a:solidFill>
        </p:spPr>
        <p:txBody>
          <a:bodyPr wrap="squar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pic>
        <p:nvPicPr>
          <p:cNvPr id="5" name="Content Placeholder 4"/>
          <p:cNvPicPr>
            <a:picLocks noGrp="1" noChangeAspect="1"/>
          </p:cNvPicPr>
          <p:nvPr>
            <p:ph idx="1"/>
          </p:nvPr>
        </p:nvPicPr>
        <p:blipFill rotWithShape="1">
          <a:blip r:embed="rId2"/>
          <a:srcRect t="87" b="246"/>
          <a:stretch/>
        </p:blipFill>
        <p:spPr>
          <a:xfrm>
            <a:off x="1847307" y="1202352"/>
            <a:ext cx="6520289" cy="4713850"/>
          </a:xfrm>
        </p:spPr>
      </p:pic>
    </p:spTree>
    <p:extLst>
      <p:ext uri="{BB962C8B-B14F-4D97-AF65-F5344CB8AC3E}">
        <p14:creationId xmlns:p14="http://schemas.microsoft.com/office/powerpoint/2010/main" val="4053260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8" name="TextBox 7"/>
          <p:cNvSpPr txBox="1"/>
          <p:nvPr/>
        </p:nvSpPr>
        <p:spPr>
          <a:xfrm>
            <a:off x="1529638" y="5916202"/>
            <a:ext cx="7002802" cy="923330"/>
          </a:xfrm>
          <a:prstGeom prst="rect">
            <a:avLst/>
          </a:prstGeom>
          <a:solidFill>
            <a:srgbClr val="FFFFFF"/>
          </a:solidFill>
        </p:spPr>
        <p:txBody>
          <a:bodyPr wrap="squar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pic>
        <p:nvPicPr>
          <p:cNvPr id="5" name="Content Placeholder 4"/>
          <p:cNvPicPr>
            <a:picLocks noGrp="1" noChangeAspect="1"/>
          </p:cNvPicPr>
          <p:nvPr>
            <p:ph idx="1"/>
          </p:nvPr>
        </p:nvPicPr>
        <p:blipFill rotWithShape="1">
          <a:blip r:embed="rId2"/>
          <a:srcRect t="87" b="246"/>
          <a:stretch/>
        </p:blipFill>
        <p:spPr>
          <a:xfrm>
            <a:off x="1847307" y="1202352"/>
            <a:ext cx="6520289" cy="4713850"/>
          </a:xfrm>
        </p:spPr>
      </p:pic>
      <p:sp>
        <p:nvSpPr>
          <p:cNvPr id="7" name="Freeform 6"/>
          <p:cNvSpPr/>
          <p:nvPr/>
        </p:nvSpPr>
        <p:spPr>
          <a:xfrm>
            <a:off x="2034806" y="2612228"/>
            <a:ext cx="5375640" cy="36080"/>
          </a:xfrm>
          <a:custGeom>
            <a:avLst/>
            <a:gdLst>
              <a:gd name="connsiteX0" fmla="*/ 0 w 5375640"/>
              <a:gd name="connsiteY0" fmla="*/ 0 h 36080"/>
              <a:gd name="connsiteX1" fmla="*/ 2157472 w 5375640"/>
              <a:gd name="connsiteY1" fmla="*/ 21648 h 36080"/>
              <a:gd name="connsiteX2" fmla="*/ 5375640 w 5375640"/>
              <a:gd name="connsiteY2" fmla="*/ 36080 h 36080"/>
            </a:gdLst>
            <a:ahLst/>
            <a:cxnLst>
              <a:cxn ang="0">
                <a:pos x="connsiteX0" y="connsiteY0"/>
              </a:cxn>
              <a:cxn ang="0">
                <a:pos x="connsiteX1" y="connsiteY1"/>
              </a:cxn>
              <a:cxn ang="0">
                <a:pos x="connsiteX2" y="connsiteY2"/>
              </a:cxn>
            </a:cxnLst>
            <a:rect l="l" t="t" r="r" b="b"/>
            <a:pathLst>
              <a:path w="5375640" h="36080">
                <a:moveTo>
                  <a:pt x="0" y="0"/>
                </a:moveTo>
                <a:lnTo>
                  <a:pt x="2157472" y="21648"/>
                </a:lnTo>
                <a:lnTo>
                  <a:pt x="5375640" y="3608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1956306" y="4633598"/>
            <a:ext cx="5375640" cy="36080"/>
          </a:xfrm>
          <a:custGeom>
            <a:avLst/>
            <a:gdLst>
              <a:gd name="connsiteX0" fmla="*/ 0 w 5375640"/>
              <a:gd name="connsiteY0" fmla="*/ 0 h 36080"/>
              <a:gd name="connsiteX1" fmla="*/ 2157472 w 5375640"/>
              <a:gd name="connsiteY1" fmla="*/ 21648 h 36080"/>
              <a:gd name="connsiteX2" fmla="*/ 5375640 w 5375640"/>
              <a:gd name="connsiteY2" fmla="*/ 36080 h 36080"/>
            </a:gdLst>
            <a:ahLst/>
            <a:cxnLst>
              <a:cxn ang="0">
                <a:pos x="connsiteX0" y="connsiteY0"/>
              </a:cxn>
              <a:cxn ang="0">
                <a:pos x="connsiteX1" y="connsiteY1"/>
              </a:cxn>
              <a:cxn ang="0">
                <a:pos x="connsiteX2" y="connsiteY2"/>
              </a:cxn>
            </a:cxnLst>
            <a:rect l="l" t="t" r="r" b="b"/>
            <a:pathLst>
              <a:path w="5375640" h="36080">
                <a:moveTo>
                  <a:pt x="0" y="0"/>
                </a:moveTo>
                <a:lnTo>
                  <a:pt x="2157472" y="21648"/>
                </a:lnTo>
                <a:lnTo>
                  <a:pt x="5375640" y="3608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956306" y="5074643"/>
            <a:ext cx="5375640" cy="36080"/>
          </a:xfrm>
          <a:custGeom>
            <a:avLst/>
            <a:gdLst>
              <a:gd name="connsiteX0" fmla="*/ 0 w 5375640"/>
              <a:gd name="connsiteY0" fmla="*/ 0 h 36080"/>
              <a:gd name="connsiteX1" fmla="*/ 2157472 w 5375640"/>
              <a:gd name="connsiteY1" fmla="*/ 21648 h 36080"/>
              <a:gd name="connsiteX2" fmla="*/ 5375640 w 5375640"/>
              <a:gd name="connsiteY2" fmla="*/ 36080 h 36080"/>
            </a:gdLst>
            <a:ahLst/>
            <a:cxnLst>
              <a:cxn ang="0">
                <a:pos x="connsiteX0" y="connsiteY0"/>
              </a:cxn>
              <a:cxn ang="0">
                <a:pos x="connsiteX1" y="connsiteY1"/>
              </a:cxn>
              <a:cxn ang="0">
                <a:pos x="connsiteX2" y="connsiteY2"/>
              </a:cxn>
            </a:cxnLst>
            <a:rect l="l" t="t" r="r" b="b"/>
            <a:pathLst>
              <a:path w="5375640" h="36080">
                <a:moveTo>
                  <a:pt x="0" y="0"/>
                </a:moveTo>
                <a:lnTo>
                  <a:pt x="2157472" y="21648"/>
                </a:lnTo>
                <a:lnTo>
                  <a:pt x="5375640" y="3608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65850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Performance</a:t>
            </a:r>
            <a:endParaRPr lang="en-US" dirty="0"/>
          </a:p>
        </p:txBody>
      </p:sp>
      <p:sp>
        <p:nvSpPr>
          <p:cNvPr id="3" name="Content Placeholder 2"/>
          <p:cNvSpPr>
            <a:spLocks noGrp="1"/>
          </p:cNvSpPr>
          <p:nvPr>
            <p:ph idx="1"/>
          </p:nvPr>
        </p:nvSpPr>
        <p:spPr/>
        <p:txBody>
          <a:bodyPr/>
          <a:lstStyle/>
          <a:p>
            <a:pPr marL="0" indent="0">
              <a:buNone/>
            </a:pPr>
            <a:r>
              <a:rPr lang="en-US" dirty="0" smtClean="0">
                <a:latin typeface="+mn-lt"/>
              </a:rPr>
              <a:t>How can we measure the time taken to resolve each of the three DNSSEC domain name types (signed, unsigned, badly signed)?</a:t>
            </a:r>
            <a:endParaRPr lang="en-US" dirty="0">
              <a:latin typeface="+mn-lt"/>
            </a:endParaRPr>
          </a:p>
        </p:txBody>
      </p:sp>
    </p:spTree>
    <p:extLst>
      <p:ext uri="{BB962C8B-B14F-4D97-AF65-F5344CB8AC3E}">
        <p14:creationId xmlns:p14="http://schemas.microsoft.com/office/powerpoint/2010/main" val="955761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Measurements …</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latin typeface="+mn-lt"/>
              </a:rPr>
              <a:t>Let’s define the FETCH TIME as the time at the authoritative server from the first DNS query for an object to the HTTP GET command for the same object</a:t>
            </a:r>
          </a:p>
          <a:p>
            <a:pPr marL="266700" lvl="1" indent="0">
              <a:buNone/>
            </a:pPr>
            <a:r>
              <a:rPr lang="en-US" dirty="0" smtClean="0">
                <a:latin typeface="+mn-lt"/>
              </a:rPr>
              <a:t>This time should reflect the DNS resolution time and a single RTT interval for the TCP handshake</a:t>
            </a:r>
          </a:p>
          <a:p>
            <a:pPr marL="0" indent="0">
              <a:buNone/>
            </a:pPr>
            <a:endParaRPr lang="en-US" dirty="0" smtClean="0">
              <a:latin typeface="+mn-lt"/>
            </a:endParaRPr>
          </a:p>
          <a:p>
            <a:pPr marL="0" indent="0">
              <a:buNone/>
            </a:pPr>
            <a:r>
              <a:rPr lang="en-US" dirty="0" smtClean="0">
                <a:latin typeface="+mn-lt"/>
              </a:rPr>
              <a:t>If the “base” fetch time is the time to load an unsigned DNSSEC object, then how much longer does it take to load an object that is DNSSEC-signed?</a:t>
            </a:r>
          </a:p>
          <a:p>
            <a:pPr marL="0" indent="0">
              <a:buNone/>
            </a:pPr>
            <a:r>
              <a:rPr lang="en-US" dirty="0">
                <a:latin typeface="+mn-lt"/>
              </a:rPr>
              <a:t>	</a:t>
            </a:r>
          </a:p>
        </p:txBody>
      </p:sp>
    </p:spTree>
    <p:extLst>
      <p:ext uri="{BB962C8B-B14F-4D97-AF65-F5344CB8AC3E}">
        <p14:creationId xmlns:p14="http://schemas.microsoft.com/office/powerpoint/2010/main" val="1381542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4504"/>
          </a:xfrm>
        </p:spPr>
        <p:txBody>
          <a:bodyPr/>
          <a:lstStyle/>
          <a:p>
            <a:r>
              <a:rPr lang="en-US" dirty="0" smtClean="0"/>
              <a:t>Result</a:t>
            </a:r>
            <a:endParaRPr lang="en-US" dirty="0"/>
          </a:p>
        </p:txBody>
      </p:sp>
      <p:pic>
        <p:nvPicPr>
          <p:cNvPr id="7" name="Content Placeholder 6"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926" b="-409"/>
          <a:stretch/>
        </p:blipFill>
        <p:spPr>
          <a:xfrm>
            <a:off x="747946" y="1256475"/>
            <a:ext cx="7483790" cy="5324756"/>
          </a:xfrm>
        </p:spPr>
      </p:pic>
    </p:spTree>
    <p:extLst>
      <p:ext uri="{BB962C8B-B14F-4D97-AF65-F5344CB8AC3E}">
        <p14:creationId xmlns:p14="http://schemas.microsoft.com/office/powerpoint/2010/main" val="1569243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4504"/>
          </a:xfrm>
        </p:spPr>
        <p:txBody>
          <a:bodyPr/>
          <a:lstStyle/>
          <a:p>
            <a:r>
              <a:rPr lang="en-US" dirty="0" smtClean="0"/>
              <a:t>Result</a:t>
            </a:r>
            <a:endParaRPr lang="en-US" dirty="0"/>
          </a:p>
        </p:txBody>
      </p:sp>
      <p:pic>
        <p:nvPicPr>
          <p:cNvPr id="7" name="Content Placeholder 6"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926" b="-409"/>
          <a:stretch/>
        </p:blipFill>
        <p:spPr>
          <a:xfrm>
            <a:off x="747946" y="1256475"/>
            <a:ext cx="7483790" cy="5324756"/>
          </a:xfrm>
        </p:spPr>
      </p:pic>
      <p:sp>
        <p:nvSpPr>
          <p:cNvPr id="3" name="Freeform 2"/>
          <p:cNvSpPr/>
          <p:nvPr/>
        </p:nvSpPr>
        <p:spPr>
          <a:xfrm>
            <a:off x="4981308" y="4605758"/>
            <a:ext cx="2041289" cy="1766692"/>
          </a:xfrm>
          <a:custGeom>
            <a:avLst/>
            <a:gdLst>
              <a:gd name="connsiteX0" fmla="*/ 1389185 w 2041289"/>
              <a:gd name="connsiteY0" fmla="*/ 508452 h 1766692"/>
              <a:gd name="connsiteX1" fmla="*/ 316117 w 2041289"/>
              <a:gd name="connsiteY1" fmla="*/ 5861 h 1766692"/>
              <a:gd name="connsiteX2" fmla="*/ 51245 w 2041289"/>
              <a:gd name="connsiteY2" fmla="*/ 807291 h 1766692"/>
              <a:gd name="connsiteX3" fmla="*/ 112369 w 2041289"/>
              <a:gd name="connsiteY3" fmla="*/ 1663055 h 1766692"/>
              <a:gd name="connsiteX4" fmla="*/ 1151480 w 2041289"/>
              <a:gd name="connsiteY4" fmla="*/ 1724181 h 1766692"/>
              <a:gd name="connsiteX5" fmla="*/ 2041175 w 2041289"/>
              <a:gd name="connsiteY5" fmla="*/ 1411759 h 1766692"/>
              <a:gd name="connsiteX6" fmla="*/ 1219395 w 2041289"/>
              <a:gd name="connsiteY6" fmla="*/ 182447 h 17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1289" h="1766692">
                <a:moveTo>
                  <a:pt x="1389185" y="508452"/>
                </a:moveTo>
                <a:cubicBezTo>
                  <a:pt x="964146" y="232253"/>
                  <a:pt x="539107" y="-43945"/>
                  <a:pt x="316117" y="5861"/>
                </a:cubicBezTo>
                <a:cubicBezTo>
                  <a:pt x="93127" y="55667"/>
                  <a:pt x="85203" y="531092"/>
                  <a:pt x="51245" y="807291"/>
                </a:cubicBezTo>
                <a:cubicBezTo>
                  <a:pt x="17287" y="1083490"/>
                  <a:pt x="-71003" y="1510240"/>
                  <a:pt x="112369" y="1663055"/>
                </a:cubicBezTo>
                <a:cubicBezTo>
                  <a:pt x="295741" y="1815870"/>
                  <a:pt x="830012" y="1766064"/>
                  <a:pt x="1151480" y="1724181"/>
                </a:cubicBezTo>
                <a:cubicBezTo>
                  <a:pt x="1472948" y="1682298"/>
                  <a:pt x="2029856" y="1668715"/>
                  <a:pt x="2041175" y="1411759"/>
                </a:cubicBezTo>
                <a:cubicBezTo>
                  <a:pt x="2052494" y="1154803"/>
                  <a:pt x="1219395" y="182447"/>
                  <a:pt x="1219395" y="18244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4981308" y="4081859"/>
            <a:ext cx="2760498" cy="369332"/>
          </a:xfrm>
          <a:prstGeom prst="rect">
            <a:avLst/>
          </a:prstGeom>
          <a:noFill/>
        </p:spPr>
        <p:txBody>
          <a:bodyPr wrap="none" rtlCol="0">
            <a:spAutoFit/>
          </a:bodyPr>
          <a:lstStyle/>
          <a:p>
            <a:r>
              <a:rPr lang="en-US" dirty="0" smtClean="0">
                <a:latin typeface="AhnbergHand"/>
                <a:cs typeface="AhnbergHand"/>
              </a:rPr>
              <a:t>DNS Validation Time</a:t>
            </a:r>
            <a:endParaRPr lang="en-US" dirty="0">
              <a:latin typeface="AhnbergHand"/>
              <a:cs typeface="AhnbergHand"/>
            </a:endParaRPr>
          </a:p>
        </p:txBody>
      </p:sp>
    </p:spTree>
    <p:extLst>
      <p:ext uri="{BB962C8B-B14F-4D97-AF65-F5344CB8AC3E}">
        <p14:creationId xmlns:p14="http://schemas.microsoft.com/office/powerpoint/2010/main" val="129449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6">
                    <a:lumMod val="50000"/>
                  </a:schemeClr>
                </a:solidFill>
                <a:latin typeface="+mn-lt"/>
              </a:rPr>
              <a:t>And why its probably a Good Thing to do if you are a zone admin or a DNS resolver operator</a:t>
            </a:r>
          </a:p>
          <a:p>
            <a:endParaRPr lang="en-US" sz="2800" dirty="0" smtClean="0">
              <a:solidFill>
                <a:schemeClr val="accent6">
                  <a:lumMod val="50000"/>
                </a:schemeClr>
              </a:solidFill>
              <a:latin typeface="+mn-lt"/>
            </a:endParaRPr>
          </a:p>
        </p:txBody>
      </p:sp>
    </p:spTree>
    <p:extLst>
      <p:ext uri="{BB962C8B-B14F-4D97-AF65-F5344CB8AC3E}">
        <p14:creationId xmlns:p14="http://schemas.microsoft.com/office/powerpoint/2010/main" val="2052516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4504"/>
          </a:xfrm>
        </p:spPr>
        <p:txBody>
          <a:bodyPr/>
          <a:lstStyle/>
          <a:p>
            <a:r>
              <a:rPr lang="en-US" dirty="0" smtClean="0"/>
              <a:t>Invalid DNSSEC Signature</a:t>
            </a:r>
            <a:endParaRPr lang="en-US" dirty="0"/>
          </a:p>
        </p:txBody>
      </p:sp>
      <p:pic>
        <p:nvPicPr>
          <p:cNvPr id="4" name="Content Placeholder 3" descr="Figure2.pdf"/>
          <p:cNvPicPr>
            <a:picLocks noGrp="1" noChangeAspect="1"/>
          </p:cNvPicPr>
          <p:nvPr>
            <p:ph idx="1"/>
          </p:nvPr>
        </p:nvPicPr>
        <p:blipFill rotWithShape="1">
          <a:blip r:embed="rId2">
            <a:extLst>
              <a:ext uri="{28A0092B-C50C-407E-A947-70E740481C1C}">
                <a14:useLocalDpi xmlns:a14="http://schemas.microsoft.com/office/drawing/2010/main" val="0"/>
              </a:ext>
            </a:extLst>
          </a:blip>
          <a:srcRect t="67" b="-801"/>
          <a:stretch/>
        </p:blipFill>
        <p:spPr>
          <a:xfrm>
            <a:off x="457200" y="978016"/>
            <a:ext cx="8229600" cy="5820556"/>
          </a:xfrm>
        </p:spPr>
      </p:pic>
      <p:sp>
        <p:nvSpPr>
          <p:cNvPr id="3" name="TextBox 2"/>
          <p:cNvSpPr txBox="1"/>
          <p:nvPr/>
        </p:nvSpPr>
        <p:spPr>
          <a:xfrm>
            <a:off x="2743355" y="2251183"/>
            <a:ext cx="3641397" cy="2031325"/>
          </a:xfrm>
          <a:prstGeom prst="rect">
            <a:avLst/>
          </a:prstGeom>
          <a:noFill/>
        </p:spPr>
        <p:txBody>
          <a:bodyPr wrap="square" rtlCol="0">
            <a:spAutoFit/>
          </a:bodyPr>
          <a:lstStyle/>
          <a:p>
            <a:r>
              <a:rPr lang="en-US" dirty="0" smtClean="0">
                <a:latin typeface="AhnbergHand"/>
                <a:cs typeface="AhnbergHand"/>
              </a:rPr>
              <a:t>1/3 of clients who use a mix of Validating and non-validating resolvers</a:t>
            </a:r>
          </a:p>
          <a:p>
            <a:r>
              <a:rPr lang="en-US" dirty="0">
                <a:latin typeface="AhnbergHand"/>
                <a:cs typeface="AhnbergHand"/>
              </a:rPr>
              <a:t>t</a:t>
            </a:r>
            <a:r>
              <a:rPr lang="en-US" dirty="0" smtClean="0">
                <a:latin typeface="AhnbergHand"/>
                <a:cs typeface="AhnbergHand"/>
              </a:rPr>
              <a:t>ake more than 10 seconds to resolve a name when the DNSSEC signature is</a:t>
            </a:r>
          </a:p>
          <a:p>
            <a:r>
              <a:rPr lang="en-US" dirty="0" smtClean="0">
                <a:latin typeface="AhnbergHand"/>
                <a:cs typeface="AhnbergHand"/>
              </a:rPr>
              <a:t>invalid</a:t>
            </a:r>
            <a:endParaRPr lang="en-US" dirty="0">
              <a:latin typeface="AhnbergHand"/>
              <a:cs typeface="AhnbergHand"/>
            </a:endParaRPr>
          </a:p>
        </p:txBody>
      </p:sp>
      <p:sp>
        <p:nvSpPr>
          <p:cNvPr id="5" name="Freeform 4"/>
          <p:cNvSpPr/>
          <p:nvPr/>
        </p:nvSpPr>
        <p:spPr>
          <a:xfrm>
            <a:off x="6241515" y="2830656"/>
            <a:ext cx="2121394" cy="284870"/>
          </a:xfrm>
          <a:custGeom>
            <a:avLst/>
            <a:gdLst>
              <a:gd name="connsiteX0" fmla="*/ 0 w 2121394"/>
              <a:gd name="connsiteY0" fmla="*/ 106296 h 284870"/>
              <a:gd name="connsiteX1" fmla="*/ 1421478 w 2121394"/>
              <a:gd name="connsiteY1" fmla="*/ 5271 h 284870"/>
              <a:gd name="connsiteX2" fmla="*/ 2070884 w 2121394"/>
              <a:gd name="connsiteY2" fmla="*/ 250618 h 284870"/>
              <a:gd name="connsiteX3" fmla="*/ 2034806 w 2121394"/>
              <a:gd name="connsiteY3" fmla="*/ 113512 h 284870"/>
              <a:gd name="connsiteX4" fmla="*/ 2085316 w 2121394"/>
              <a:gd name="connsiteY4" fmla="*/ 272267 h 284870"/>
              <a:gd name="connsiteX5" fmla="*/ 1933787 w 2121394"/>
              <a:gd name="connsiteY5" fmla="*/ 272267 h 284870"/>
              <a:gd name="connsiteX6" fmla="*/ 2121394 w 2121394"/>
              <a:gd name="connsiteY6" fmla="*/ 250618 h 28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1394" h="284870">
                <a:moveTo>
                  <a:pt x="0" y="106296"/>
                </a:moveTo>
                <a:cubicBezTo>
                  <a:pt x="538165" y="43756"/>
                  <a:pt x="1076331" y="-18783"/>
                  <a:pt x="1421478" y="5271"/>
                </a:cubicBezTo>
                <a:cubicBezTo>
                  <a:pt x="1766625" y="29325"/>
                  <a:pt x="1968663" y="232578"/>
                  <a:pt x="2070884" y="250618"/>
                </a:cubicBezTo>
                <a:cubicBezTo>
                  <a:pt x="2173105" y="268658"/>
                  <a:pt x="2032401" y="109904"/>
                  <a:pt x="2034806" y="113512"/>
                </a:cubicBezTo>
                <a:cubicBezTo>
                  <a:pt x="2037211" y="117120"/>
                  <a:pt x="2102152" y="245808"/>
                  <a:pt x="2085316" y="272267"/>
                </a:cubicBezTo>
                <a:cubicBezTo>
                  <a:pt x="2068480" y="298726"/>
                  <a:pt x="1927774" y="275875"/>
                  <a:pt x="1933787" y="272267"/>
                </a:cubicBezTo>
                <a:cubicBezTo>
                  <a:pt x="1939800" y="268659"/>
                  <a:pt x="2121394" y="250618"/>
                  <a:pt x="2121394" y="25061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8329261" y="3020475"/>
            <a:ext cx="358351" cy="312442"/>
          </a:xfrm>
          <a:custGeom>
            <a:avLst/>
            <a:gdLst>
              <a:gd name="connsiteX0" fmla="*/ 358351 w 358351"/>
              <a:gd name="connsiteY0" fmla="*/ 132960 h 312442"/>
              <a:gd name="connsiteX1" fmla="*/ 91373 w 358351"/>
              <a:gd name="connsiteY1" fmla="*/ 3070 h 312442"/>
              <a:gd name="connsiteX2" fmla="*/ 4785 w 358351"/>
              <a:gd name="connsiteY2" fmla="*/ 248418 h 312442"/>
              <a:gd name="connsiteX3" fmla="*/ 214038 w 358351"/>
              <a:gd name="connsiteY3" fmla="*/ 306147 h 312442"/>
              <a:gd name="connsiteX4" fmla="*/ 199607 w 358351"/>
              <a:gd name="connsiteY4" fmla="*/ 132960 h 31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51" h="312442">
                <a:moveTo>
                  <a:pt x="358351" y="132960"/>
                </a:moveTo>
                <a:cubicBezTo>
                  <a:pt x="254326" y="58393"/>
                  <a:pt x="150301" y="-16173"/>
                  <a:pt x="91373" y="3070"/>
                </a:cubicBezTo>
                <a:cubicBezTo>
                  <a:pt x="32445" y="22313"/>
                  <a:pt x="-15659" y="197905"/>
                  <a:pt x="4785" y="248418"/>
                </a:cubicBezTo>
                <a:cubicBezTo>
                  <a:pt x="25229" y="298931"/>
                  <a:pt x="181568" y="325390"/>
                  <a:pt x="214038" y="306147"/>
                </a:cubicBezTo>
                <a:cubicBezTo>
                  <a:pt x="246508" y="286904"/>
                  <a:pt x="199607" y="132960"/>
                  <a:pt x="199607" y="13296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71986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Query Time</a:t>
            </a:r>
            <a:endParaRPr lang="en-US" dirty="0"/>
          </a:p>
        </p:txBody>
      </p:sp>
      <p:sp>
        <p:nvSpPr>
          <p:cNvPr id="3" name="Content Placeholder 2"/>
          <p:cNvSpPr>
            <a:spLocks noGrp="1"/>
          </p:cNvSpPr>
          <p:nvPr>
            <p:ph idx="1"/>
          </p:nvPr>
        </p:nvSpPr>
        <p:spPr/>
        <p:txBody>
          <a:bodyPr/>
          <a:lstStyle/>
          <a:p>
            <a:pPr marL="0" indent="0">
              <a:buNone/>
            </a:pPr>
            <a:r>
              <a:rPr lang="en-US" dirty="0" smtClean="0">
                <a:latin typeface="+mn-lt"/>
              </a:rPr>
              <a:t>Now let’s look at the elapsed time at the DNS server between the first query for a name and the last query</a:t>
            </a:r>
            <a:endParaRPr lang="en-US" dirty="0">
              <a:latin typeface="+mn-lt"/>
            </a:endParaRPr>
          </a:p>
        </p:txBody>
      </p:sp>
    </p:spTree>
    <p:extLst>
      <p:ext uri="{BB962C8B-B14F-4D97-AF65-F5344CB8AC3E}">
        <p14:creationId xmlns:p14="http://schemas.microsoft.com/office/powerpoint/2010/main" val="337933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 b="-409"/>
          <a:stretch/>
        </p:blipFill>
        <p:spPr>
          <a:xfrm>
            <a:off x="457200" y="974173"/>
            <a:ext cx="8229600" cy="5801743"/>
          </a:xfrm>
        </p:spPr>
      </p:pic>
      <p:sp>
        <p:nvSpPr>
          <p:cNvPr id="2" name="Title 1"/>
          <p:cNvSpPr>
            <a:spLocks noGrp="1"/>
          </p:cNvSpPr>
          <p:nvPr>
            <p:ph type="title"/>
          </p:nvPr>
        </p:nvSpPr>
        <p:spPr/>
        <p:txBody>
          <a:bodyPr/>
          <a:lstStyle/>
          <a:p>
            <a:r>
              <a:rPr lang="en-US" dirty="0" smtClean="0"/>
              <a:t>DNS Query Time</a:t>
            </a:r>
            <a:endParaRPr lang="en-US" dirty="0"/>
          </a:p>
        </p:txBody>
      </p:sp>
    </p:spTree>
    <p:extLst>
      <p:ext uri="{BB962C8B-B14F-4D97-AF65-F5344CB8AC3E}">
        <p14:creationId xmlns:p14="http://schemas.microsoft.com/office/powerpoint/2010/main" val="1177050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623" b="340"/>
          <a:stretch/>
        </p:blipFill>
        <p:spPr>
          <a:xfrm>
            <a:off x="457200" y="938094"/>
            <a:ext cx="8229600" cy="5794526"/>
          </a:xfrm>
        </p:spPr>
      </p:pic>
      <p:sp>
        <p:nvSpPr>
          <p:cNvPr id="2" name="Title 1"/>
          <p:cNvSpPr>
            <a:spLocks noGrp="1"/>
          </p:cNvSpPr>
          <p:nvPr>
            <p:ph type="title"/>
          </p:nvPr>
        </p:nvSpPr>
        <p:spPr/>
        <p:txBody>
          <a:bodyPr/>
          <a:lstStyle/>
          <a:p>
            <a:r>
              <a:rPr lang="en-US" dirty="0" smtClean="0"/>
              <a:t>The first 2 seconds</a:t>
            </a:r>
            <a:endParaRPr lang="en-US" dirty="0"/>
          </a:p>
        </p:txBody>
      </p:sp>
    </p:spTree>
    <p:extLst>
      <p:ext uri="{BB962C8B-B14F-4D97-AF65-F5344CB8AC3E}">
        <p14:creationId xmlns:p14="http://schemas.microsoft.com/office/powerpoint/2010/main" val="954701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say?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mn-lt"/>
              </a:rPr>
              <a:t>DNSSEC takes longer</a:t>
            </a:r>
          </a:p>
          <a:p>
            <a:pPr lvl="1"/>
            <a:r>
              <a:rPr lang="en-US" dirty="0" smtClean="0">
                <a:latin typeface="+mn-lt"/>
              </a:rPr>
              <a:t>Which is not a surprise</a:t>
            </a:r>
          </a:p>
          <a:p>
            <a:pPr lvl="1"/>
            <a:r>
              <a:rPr lang="en-US" dirty="0" smtClean="0">
                <a:latin typeface="+mn-lt"/>
              </a:rPr>
              <a:t>Additional queries for DS and DNSKEY RRs</a:t>
            </a:r>
          </a:p>
          <a:p>
            <a:pPr lvl="1"/>
            <a:r>
              <a:rPr lang="en-US" dirty="0" smtClean="0">
                <a:latin typeface="+mn-lt"/>
              </a:rPr>
              <a:t>At a minimum that</a:t>
            </a:r>
            <a:r>
              <a:rPr lang="fr-FR" dirty="0" smtClean="0">
                <a:latin typeface="+mn-lt"/>
              </a:rPr>
              <a:t>’</a:t>
            </a:r>
            <a:r>
              <a:rPr lang="en-US" dirty="0" smtClean="0">
                <a:latin typeface="+mn-lt"/>
              </a:rPr>
              <a:t>s 2 DNS query/answer intervals</a:t>
            </a:r>
          </a:p>
          <a:p>
            <a:pPr lvl="2"/>
            <a:r>
              <a:rPr lang="en-US" dirty="0" smtClean="0">
                <a:latin typeface="+mn-lt"/>
              </a:rPr>
              <a:t>Because it appears that most resolvers </a:t>
            </a:r>
            <a:r>
              <a:rPr lang="en-US" dirty="0" err="1" smtClean="0">
                <a:latin typeface="+mn-lt"/>
              </a:rPr>
              <a:t>serialise</a:t>
            </a:r>
            <a:r>
              <a:rPr lang="en-US" dirty="0" smtClean="0">
                <a:latin typeface="+mn-lt"/>
              </a:rPr>
              <a:t> and perform resolution then validation</a:t>
            </a:r>
          </a:p>
          <a:p>
            <a:pPr marL="0" indent="0">
              <a:buNone/>
            </a:pPr>
            <a:r>
              <a:rPr lang="en-US" dirty="0" smtClean="0">
                <a:latin typeface="+mn-lt"/>
              </a:rPr>
              <a:t>Badly-Signed DNSSEC takes even longer</a:t>
            </a:r>
          </a:p>
          <a:p>
            <a:pPr lvl="1"/>
            <a:r>
              <a:rPr lang="en-US" dirty="0" smtClean="0">
                <a:latin typeface="+mn-lt"/>
              </a:rPr>
              <a:t>Resolvers try hard to find a good validation path</a:t>
            </a:r>
          </a:p>
          <a:p>
            <a:pPr lvl="1"/>
            <a:r>
              <a:rPr lang="en-US" dirty="0" smtClean="0">
                <a:latin typeface="+mn-lt"/>
              </a:rPr>
              <a:t>And the SERVFAIL response causes clients to try subsequent resolvers in their list</a:t>
            </a:r>
            <a:endParaRPr lang="en-US" dirty="0">
              <a:latin typeface="+mn-lt"/>
            </a:endParaRPr>
          </a:p>
        </p:txBody>
      </p:sp>
    </p:spTree>
    <p:extLst>
      <p:ext uri="{BB962C8B-B14F-4D97-AF65-F5344CB8AC3E}">
        <p14:creationId xmlns:p14="http://schemas.microsoft.com/office/powerpoint/2010/main" val="3369378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other end…</a:t>
            </a:r>
            <a:endParaRPr lang="en-US" dirty="0"/>
          </a:p>
        </p:txBody>
      </p:sp>
      <p:sp>
        <p:nvSpPr>
          <p:cNvPr id="3" name="Content Placeholder 2"/>
          <p:cNvSpPr>
            <a:spLocks noGrp="1"/>
          </p:cNvSpPr>
          <p:nvPr>
            <p:ph idx="1"/>
          </p:nvPr>
        </p:nvSpPr>
        <p:spPr/>
        <p:txBody>
          <a:bodyPr/>
          <a:lstStyle/>
          <a:p>
            <a:pPr marL="0" indent="0">
              <a:buNone/>
            </a:pPr>
            <a:r>
              <a:rPr lang="en-US" dirty="0" smtClean="0">
                <a:latin typeface="+mn-lt"/>
              </a:rPr>
              <a:t>Let’s look at performance </a:t>
            </a:r>
            <a:r>
              <a:rPr lang="en-US" dirty="0">
                <a:latin typeface="+mn-lt"/>
              </a:rPr>
              <a:t>f</a:t>
            </a:r>
            <a:r>
              <a:rPr lang="en-US" dirty="0" smtClean="0">
                <a:latin typeface="+mn-lt"/>
              </a:rPr>
              <a:t>rom the perspective of an Authoritative Name server who serves DNSSEC-signed domain names</a:t>
            </a:r>
            <a:endParaRPr lang="en-US" dirty="0">
              <a:latin typeface="+mn-lt"/>
            </a:endParaRPr>
          </a:p>
        </p:txBody>
      </p:sp>
    </p:spTree>
    <p:extLst>
      <p:ext uri="{BB962C8B-B14F-4D97-AF65-F5344CB8AC3E}">
        <p14:creationId xmlns:p14="http://schemas.microsoft.com/office/powerpoint/2010/main" val="3150231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Figure0.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20" b="-642"/>
          <a:stretch/>
        </p:blipFill>
        <p:spPr>
          <a:xfrm>
            <a:off x="519525" y="1012380"/>
            <a:ext cx="8022961" cy="5662512"/>
          </a:xfrm>
        </p:spPr>
      </p:pic>
      <p:sp>
        <p:nvSpPr>
          <p:cNvPr id="2" name="Title 1"/>
          <p:cNvSpPr>
            <a:spLocks noGrp="1"/>
          </p:cNvSpPr>
          <p:nvPr>
            <p:ph type="title"/>
          </p:nvPr>
        </p:nvSpPr>
        <p:spPr>
          <a:xfrm>
            <a:off x="0" y="65374"/>
            <a:ext cx="9144000" cy="1143000"/>
          </a:xfrm>
        </p:spPr>
        <p:txBody>
          <a:bodyPr/>
          <a:lstStyle/>
          <a:p>
            <a:r>
              <a:rPr lang="en-US" dirty="0" smtClean="0"/>
              <a:t>DNS Query count per Domain Name</a:t>
            </a:r>
            <a:endParaRPr lang="en-US" dirty="0"/>
          </a:p>
        </p:txBody>
      </p:sp>
    </p:spTree>
    <p:extLst>
      <p:ext uri="{BB962C8B-B14F-4D97-AF65-F5344CB8AC3E}">
        <p14:creationId xmlns:p14="http://schemas.microsoft.com/office/powerpoint/2010/main" val="2785097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Performance</a:t>
            </a:r>
            <a:endParaRPr lang="en-US" dirty="0"/>
          </a:p>
        </p:txBody>
      </p:sp>
      <p:sp>
        <p:nvSpPr>
          <p:cNvPr id="3" name="Content Placeholder 2"/>
          <p:cNvSpPr>
            <a:spLocks noGrp="1"/>
          </p:cNvSpPr>
          <p:nvPr>
            <p:ph idx="1"/>
          </p:nvPr>
        </p:nvSpPr>
        <p:spPr>
          <a:xfrm>
            <a:off x="457200" y="1600200"/>
            <a:ext cx="8229600" cy="4972050"/>
          </a:xfrm>
        </p:spPr>
        <p:txBody>
          <a:bodyPr>
            <a:normAutofit lnSpcReduction="10000"/>
          </a:bodyPr>
          <a:lstStyle/>
          <a:p>
            <a:pPr marL="0" indent="0">
              <a:buNone/>
            </a:pPr>
            <a:r>
              <a:rPr lang="en-US" dirty="0" smtClean="0">
                <a:latin typeface="+mn-lt"/>
              </a:rPr>
              <a:t>At the Authoritative Name Server:</a:t>
            </a:r>
          </a:p>
          <a:p>
            <a:pPr marL="0" indent="0">
              <a:buNone/>
            </a:pPr>
            <a:r>
              <a:rPr lang="en-US" dirty="0" smtClean="0">
                <a:latin typeface="+mn-lt"/>
              </a:rPr>
              <a:t>Serving DNSSEC-signed zones = More Queries!</a:t>
            </a:r>
          </a:p>
          <a:p>
            <a:pPr lvl="1"/>
            <a:r>
              <a:rPr lang="en-US" dirty="0" smtClean="0">
                <a:latin typeface="+mn-lt"/>
              </a:rPr>
              <a:t>The Authoritative server will now see additional queries for the DNSKEY and DS RRs for a zone, in addition to the A (and AAAA) queries</a:t>
            </a:r>
          </a:p>
          <a:p>
            <a:r>
              <a:rPr lang="en-US" dirty="0" smtClean="0">
                <a:latin typeface="+mn-lt"/>
              </a:rPr>
              <a:t>In our experiment:</a:t>
            </a:r>
          </a:p>
          <a:p>
            <a:pPr lvl="1"/>
            <a:r>
              <a:rPr lang="en-US" dirty="0" smtClean="0">
                <a:latin typeface="+mn-lt"/>
              </a:rPr>
              <a:t>11.5% of clients use resolvers that perform DNSSEC validation</a:t>
            </a:r>
          </a:p>
          <a:p>
            <a:pPr lvl="1"/>
            <a:r>
              <a:rPr lang="en-US" dirty="0" smtClean="0">
                <a:latin typeface="+mn-lt"/>
              </a:rPr>
              <a:t>And these 11.5% of clients cause a further 50% increase in the query load at the authoritative server</a:t>
            </a:r>
          </a:p>
          <a:p>
            <a:pPr lvl="1"/>
            <a:endParaRPr lang="en-US" dirty="0" smtClean="0">
              <a:latin typeface="+mn-lt"/>
            </a:endParaRPr>
          </a:p>
          <a:p>
            <a:pPr lvl="1"/>
            <a:endParaRPr lang="en-US" dirty="0">
              <a:latin typeface="+mn-lt"/>
            </a:endParaRPr>
          </a:p>
        </p:txBody>
      </p:sp>
    </p:spTree>
    <p:extLst>
      <p:ext uri="{BB962C8B-B14F-4D97-AF65-F5344CB8AC3E}">
        <p14:creationId xmlns:p14="http://schemas.microsoft.com/office/powerpoint/2010/main" val="39370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31" y="274638"/>
            <a:ext cx="8926587" cy="1143000"/>
          </a:xfrm>
        </p:spPr>
        <p:txBody>
          <a:bodyPr/>
          <a:lstStyle/>
          <a:p>
            <a:r>
              <a:rPr lang="en-US" dirty="0" smtClean="0"/>
              <a:t>What if everybody was doing it?</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latin typeface="+mn-lt"/>
              </a:rPr>
              <a:t>If 11.5% of clients’ resolvers using DNSSEC generate an additional 50% of queries for a signed domain name, what if the entire Internet used DNSSEC-aware resolvers?</a:t>
            </a:r>
          </a:p>
          <a:p>
            <a:pPr lvl="1"/>
            <a:endParaRPr lang="en-US" sz="1800" dirty="0" smtClean="0">
              <a:latin typeface="+mn-lt"/>
            </a:endParaRPr>
          </a:p>
          <a:p>
            <a:pPr lvl="1"/>
            <a:endParaRPr lang="en-US" sz="1800" dirty="0" smtClean="0">
              <a:latin typeface="+mn-lt"/>
            </a:endParaRPr>
          </a:p>
          <a:p>
            <a:pPr marL="114300" indent="0">
              <a:buNone/>
            </a:pPr>
            <a:r>
              <a:rPr lang="en-US" sz="2400" b="1" dirty="0" smtClean="0">
                <a:solidFill>
                  <a:schemeClr val="accent6">
                    <a:lumMod val="50000"/>
                  </a:schemeClr>
                </a:solidFill>
                <a:latin typeface="+mn-lt"/>
              </a:rPr>
              <a:t>A DNSSEC signed zone would see ~4 times the query level of an unsigned zone if every resolver performed DNSSEC validation</a:t>
            </a:r>
          </a:p>
          <a:p>
            <a:pPr lvl="1"/>
            <a:endParaRPr lang="en-US" sz="1600" dirty="0">
              <a:latin typeface="+mn-lt"/>
            </a:endParaRPr>
          </a:p>
        </p:txBody>
      </p:sp>
    </p:spTree>
    <p:extLst>
      <p:ext uri="{BB962C8B-B14F-4D97-AF65-F5344CB8AC3E}">
        <p14:creationId xmlns:p14="http://schemas.microsoft.com/office/powerpoint/2010/main" val="2466926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a:t>
            </a:r>
            <a:r>
              <a:rPr lang="en-US" dirty="0" err="1" smtClean="0"/>
              <a:t>vs</a:t>
            </a:r>
            <a:r>
              <a:rPr lang="en-US" dirty="0" smtClean="0"/>
              <a:t> Bad for Everyone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latin typeface="+mn-lt"/>
              </a:rPr>
              <a:t>In our experiment, If 11.5% of clients performing some form of DNSSEC validation generate ~2.5x queries for a badly-signed name, compared to the no-DNSSEC control level, what would be the query load if every resolver performed DNSSEC validation for the same badly signed domain?</a:t>
            </a:r>
          </a:p>
          <a:p>
            <a:endParaRPr lang="en-US" sz="2400" dirty="0" smtClean="0">
              <a:latin typeface="+mn-lt"/>
            </a:endParaRPr>
          </a:p>
          <a:p>
            <a:pPr marL="0" indent="0">
              <a:buNone/>
            </a:pPr>
            <a:r>
              <a:rPr lang="en-US" sz="2400" b="1" dirty="0" smtClean="0">
                <a:solidFill>
                  <a:schemeClr val="accent6">
                    <a:lumMod val="50000"/>
                  </a:schemeClr>
                </a:solidFill>
                <a:latin typeface="+mn-lt"/>
              </a:rPr>
              <a:t>A </a:t>
            </a:r>
            <a:r>
              <a:rPr lang="en-US" sz="2400" b="1" u="sng" dirty="0" smtClean="0">
                <a:solidFill>
                  <a:schemeClr val="accent6">
                    <a:lumMod val="50000"/>
                  </a:schemeClr>
                </a:solidFill>
                <a:latin typeface="+mn-lt"/>
              </a:rPr>
              <a:t>badly-signed</a:t>
            </a:r>
            <a:r>
              <a:rPr lang="en-US" sz="2400" b="1" dirty="0" smtClean="0">
                <a:solidFill>
                  <a:schemeClr val="accent6">
                    <a:lumMod val="50000"/>
                  </a:schemeClr>
                </a:solidFill>
                <a:latin typeface="+mn-lt"/>
              </a:rPr>
              <a:t> DNSSEC </a:t>
            </a:r>
            <a:r>
              <a:rPr lang="en-US" sz="2400" b="1" dirty="0">
                <a:solidFill>
                  <a:schemeClr val="accent6">
                    <a:lumMod val="50000"/>
                  </a:schemeClr>
                </a:solidFill>
                <a:latin typeface="+mn-lt"/>
              </a:rPr>
              <a:t>signed zone </a:t>
            </a:r>
            <a:r>
              <a:rPr lang="en-US" sz="2400" b="1" dirty="0" smtClean="0">
                <a:solidFill>
                  <a:schemeClr val="accent6">
                    <a:lumMod val="50000"/>
                  </a:schemeClr>
                </a:solidFill>
                <a:latin typeface="+mn-lt"/>
              </a:rPr>
              <a:t>would seen  12 </a:t>
            </a:r>
            <a:r>
              <a:rPr lang="en-US" sz="2400" b="1" dirty="0">
                <a:solidFill>
                  <a:schemeClr val="accent6">
                    <a:lumMod val="50000"/>
                  </a:schemeClr>
                </a:solidFill>
                <a:latin typeface="+mn-lt"/>
              </a:rPr>
              <a:t>times the query level of an unsigned zone if every resolver performed DNSSEC validation</a:t>
            </a:r>
          </a:p>
          <a:p>
            <a:pPr marL="0" indent="0">
              <a:buNone/>
            </a:pPr>
            <a:r>
              <a:rPr lang="en-US" sz="2400" dirty="0" smtClean="0">
                <a:latin typeface="+mn-lt"/>
              </a:rPr>
              <a:t> </a:t>
            </a:r>
            <a:endParaRPr lang="en-US" sz="2400" dirty="0">
              <a:latin typeface="+mn-lt"/>
            </a:endParaRPr>
          </a:p>
        </p:txBody>
      </p:sp>
    </p:spTree>
    <p:extLst>
      <p:ext uri="{BB962C8B-B14F-4D97-AF65-F5344CB8AC3E}">
        <p14:creationId xmlns:p14="http://schemas.microsoft.com/office/powerpoint/2010/main" val="47746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6">
                    <a:lumMod val="50000"/>
                  </a:schemeClr>
                </a:solidFill>
                <a:latin typeface="+mn-lt"/>
              </a:rPr>
              <a:t>And why its probably a Good Thing to do if you are a zone admin or a DNS resolver operator.</a:t>
            </a:r>
          </a:p>
          <a:p>
            <a:pPr marL="0" indent="0">
              <a:buNone/>
            </a:pPr>
            <a:endParaRPr lang="en-US" sz="2800" dirty="0">
              <a:solidFill>
                <a:schemeClr val="accent6">
                  <a:lumMod val="50000"/>
                </a:schemeClr>
              </a:solidFill>
              <a:latin typeface="+mn-lt"/>
            </a:endParaRPr>
          </a:p>
          <a:p>
            <a:pPr marL="0" indent="0">
              <a:buNone/>
            </a:pPr>
            <a:r>
              <a:rPr lang="en-US" sz="2800" dirty="0" smtClean="0">
                <a:solidFill>
                  <a:schemeClr val="accent6">
                    <a:lumMod val="50000"/>
                  </a:schemeClr>
                </a:solidFill>
                <a:latin typeface="+mn-lt"/>
              </a:rPr>
              <a:t>And why its probably good for end users to use DNSSEC-validating resolvers as well.</a:t>
            </a:r>
          </a:p>
          <a:p>
            <a:endParaRPr lang="en-US" sz="2800" dirty="0" smtClean="0">
              <a:solidFill>
                <a:schemeClr val="accent6">
                  <a:lumMod val="50000"/>
                </a:schemeClr>
              </a:solidFill>
              <a:latin typeface="+mn-lt"/>
            </a:endParaRPr>
          </a:p>
        </p:txBody>
      </p:sp>
    </p:spTree>
    <p:extLst>
      <p:ext uri="{BB962C8B-B14F-4D97-AF65-F5344CB8AC3E}">
        <p14:creationId xmlns:p14="http://schemas.microsoft.com/office/powerpoint/2010/main" val="685277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Response Sizes</a:t>
            </a:r>
            <a:endParaRPr lang="en-US" dirty="0"/>
          </a:p>
        </p:txBody>
      </p:sp>
      <p:sp>
        <p:nvSpPr>
          <p:cNvPr id="3" name="Content Placeholder 2"/>
          <p:cNvSpPr>
            <a:spLocks noGrp="1"/>
          </p:cNvSpPr>
          <p:nvPr>
            <p:ph idx="1"/>
          </p:nvPr>
        </p:nvSpPr>
        <p:spPr/>
        <p:txBody>
          <a:bodyPr/>
          <a:lstStyle/>
          <a:p>
            <a:pPr marL="0" indent="0">
              <a:buNone/>
            </a:pPr>
            <a:r>
              <a:rPr lang="en-US" dirty="0" smtClean="0">
                <a:latin typeface="+mn-lt"/>
              </a:rPr>
              <a:t>What about the relative traffic loads at the server?</a:t>
            </a:r>
          </a:p>
          <a:p>
            <a:pPr marL="0" indent="0">
              <a:buNone/>
            </a:pPr>
            <a:r>
              <a:rPr lang="en-US" dirty="0" smtClean="0">
                <a:latin typeface="+mn-lt"/>
              </a:rPr>
              <a:t>In particular, what are the relative changes in the traffic profile for responses from the Authoritative Server?</a:t>
            </a:r>
          </a:p>
        </p:txBody>
      </p:sp>
    </p:spTree>
    <p:extLst>
      <p:ext uri="{BB962C8B-B14F-4D97-AF65-F5344CB8AC3E}">
        <p14:creationId xmlns:p14="http://schemas.microsoft.com/office/powerpoint/2010/main" val="544644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Response Sizes</a:t>
            </a:r>
            <a:endParaRPr lang="en-US" dirty="0"/>
          </a:p>
        </p:txBody>
      </p:sp>
      <p:sp>
        <p:nvSpPr>
          <p:cNvPr id="3" name="Content Placeholder 2"/>
          <p:cNvSpPr>
            <a:spLocks noGrp="1"/>
          </p:cNvSpPr>
          <p:nvPr>
            <p:ph idx="1"/>
          </p:nvPr>
        </p:nvSpPr>
        <p:spPr/>
        <p:txBody>
          <a:bodyPr>
            <a:normAutofit fontScale="55000" lnSpcReduction="20000"/>
          </a:bodyPr>
          <a:lstStyle/>
          <a:p>
            <a:pPr marL="0" indent="0">
              <a:spcBef>
                <a:spcPts val="200"/>
              </a:spcBef>
              <a:buNone/>
            </a:pPr>
            <a:r>
              <a:rPr lang="en-US" dirty="0" smtClean="0">
                <a:latin typeface="+mn-lt"/>
              </a:rPr>
              <a:t>Control (no DNSSEC)</a:t>
            </a:r>
          </a:p>
          <a:p>
            <a:pPr marL="0" indent="0">
              <a:spcBef>
                <a:spcPts val="200"/>
              </a:spcBef>
              <a:buNone/>
            </a:pPr>
            <a:r>
              <a:rPr lang="en-US" dirty="0">
                <a:latin typeface="+mn-lt"/>
              </a:rPr>
              <a:t>	</a:t>
            </a:r>
            <a:r>
              <a:rPr lang="en-US" b="1" dirty="0" smtClean="0">
                <a:latin typeface="+mn-lt"/>
              </a:rPr>
              <a:t>Query: 124 octets</a:t>
            </a:r>
          </a:p>
          <a:p>
            <a:pPr marL="0" indent="0">
              <a:spcBef>
                <a:spcPts val="200"/>
              </a:spcBef>
              <a:buNone/>
            </a:pPr>
            <a:r>
              <a:rPr lang="en-US" b="1" dirty="0">
                <a:latin typeface="+mn-lt"/>
              </a:rPr>
              <a:t>	</a:t>
            </a:r>
            <a:r>
              <a:rPr lang="en-US" b="1" dirty="0" smtClean="0">
                <a:latin typeface="+mn-lt"/>
              </a:rPr>
              <a:t>Response: 176 octets</a:t>
            </a:r>
          </a:p>
          <a:p>
            <a:pPr marL="0" indent="0">
              <a:spcBef>
                <a:spcPts val="200"/>
              </a:spcBef>
              <a:buNone/>
            </a:pPr>
            <a:endParaRPr lang="en-US" dirty="0" smtClean="0">
              <a:latin typeface="+mn-lt"/>
            </a:endParaRPr>
          </a:p>
          <a:p>
            <a:pPr marL="0" indent="0">
              <a:spcBef>
                <a:spcPts val="200"/>
              </a:spcBef>
              <a:buNone/>
            </a:pPr>
            <a:endParaRPr lang="en-US" dirty="0">
              <a:latin typeface="+mn-lt"/>
            </a:endParaRPr>
          </a:p>
          <a:p>
            <a:pPr marL="0" indent="0">
              <a:spcBef>
                <a:spcPts val="200"/>
              </a:spcBef>
              <a:buNone/>
            </a:pPr>
            <a:r>
              <a:rPr lang="en-US" dirty="0" smtClean="0">
                <a:latin typeface="+mn-lt"/>
              </a:rPr>
              <a:t>DNSSEC-Signed</a:t>
            </a:r>
          </a:p>
          <a:p>
            <a:pPr marL="0" indent="0">
              <a:spcBef>
                <a:spcPts val="200"/>
              </a:spcBef>
              <a:buNone/>
            </a:pPr>
            <a:r>
              <a:rPr lang="en-US" dirty="0">
                <a:latin typeface="+mn-lt"/>
              </a:rPr>
              <a:t>	</a:t>
            </a:r>
            <a:r>
              <a:rPr lang="en-US" dirty="0" smtClean="0">
                <a:latin typeface="+mn-lt"/>
              </a:rPr>
              <a:t>Query: (A Record) 124 octets</a:t>
            </a:r>
          </a:p>
          <a:p>
            <a:pPr marL="0" indent="0">
              <a:spcBef>
                <a:spcPts val="200"/>
              </a:spcBef>
              <a:buNone/>
            </a:pPr>
            <a:r>
              <a:rPr lang="en-US" dirty="0">
                <a:latin typeface="+mn-lt"/>
              </a:rPr>
              <a:t>	</a:t>
            </a:r>
            <a:r>
              <a:rPr lang="en-US" dirty="0" smtClean="0">
                <a:latin typeface="+mn-lt"/>
              </a:rPr>
              <a:t>Response: 951 Octets</a:t>
            </a:r>
          </a:p>
          <a:p>
            <a:pPr marL="0" indent="0">
              <a:spcBef>
                <a:spcPts val="200"/>
              </a:spcBef>
              <a:buNone/>
            </a:pPr>
            <a:endParaRPr lang="en-US" dirty="0" smtClean="0">
              <a:latin typeface="+mn-lt"/>
            </a:endParaRPr>
          </a:p>
          <a:p>
            <a:pPr marL="0" indent="0">
              <a:spcBef>
                <a:spcPts val="200"/>
              </a:spcBef>
              <a:buNone/>
            </a:pPr>
            <a:r>
              <a:rPr lang="en-US" dirty="0">
                <a:latin typeface="+mn-lt"/>
              </a:rPr>
              <a:t>	Query: </a:t>
            </a:r>
            <a:r>
              <a:rPr lang="en-US" dirty="0" smtClean="0">
                <a:latin typeface="+mn-lt"/>
              </a:rPr>
              <a:t>(DNSKEY </a:t>
            </a:r>
            <a:r>
              <a:rPr lang="en-US" dirty="0">
                <a:latin typeface="+mn-lt"/>
              </a:rPr>
              <a:t>Record) </a:t>
            </a:r>
            <a:r>
              <a:rPr lang="en-US" dirty="0" smtClean="0">
                <a:latin typeface="+mn-lt"/>
              </a:rPr>
              <a:t>80 </a:t>
            </a:r>
            <a:r>
              <a:rPr lang="en-US" dirty="0">
                <a:latin typeface="+mn-lt"/>
              </a:rPr>
              <a:t>octets</a:t>
            </a:r>
          </a:p>
          <a:p>
            <a:pPr marL="0" indent="0">
              <a:spcBef>
                <a:spcPts val="200"/>
              </a:spcBef>
              <a:buNone/>
            </a:pPr>
            <a:r>
              <a:rPr lang="en-US" dirty="0">
                <a:latin typeface="+mn-lt"/>
              </a:rPr>
              <a:t>	Response: </a:t>
            </a:r>
            <a:r>
              <a:rPr lang="en-US" dirty="0" smtClean="0">
                <a:latin typeface="+mn-lt"/>
              </a:rPr>
              <a:t>342 </a:t>
            </a:r>
            <a:r>
              <a:rPr lang="en-US" dirty="0">
                <a:latin typeface="+mn-lt"/>
              </a:rPr>
              <a:t>Octets</a:t>
            </a:r>
          </a:p>
          <a:p>
            <a:pPr marL="0" indent="0">
              <a:spcBef>
                <a:spcPts val="200"/>
              </a:spcBef>
              <a:buNone/>
            </a:pPr>
            <a:endParaRPr lang="en-US" dirty="0" smtClean="0">
              <a:latin typeface="+mn-lt"/>
            </a:endParaRPr>
          </a:p>
          <a:p>
            <a:pPr marL="0" indent="0">
              <a:spcBef>
                <a:spcPts val="200"/>
              </a:spcBef>
              <a:buNone/>
            </a:pPr>
            <a:r>
              <a:rPr lang="en-US" dirty="0">
                <a:latin typeface="+mn-lt"/>
              </a:rPr>
              <a:t>	Query: </a:t>
            </a:r>
            <a:r>
              <a:rPr lang="en-US" dirty="0" smtClean="0">
                <a:latin typeface="+mn-lt"/>
              </a:rPr>
              <a:t>(DS </a:t>
            </a:r>
            <a:r>
              <a:rPr lang="en-US" dirty="0">
                <a:latin typeface="+mn-lt"/>
              </a:rPr>
              <a:t>Record) </a:t>
            </a:r>
            <a:r>
              <a:rPr lang="en-US" dirty="0" smtClean="0">
                <a:latin typeface="+mn-lt"/>
              </a:rPr>
              <a:t>80 </a:t>
            </a:r>
            <a:r>
              <a:rPr lang="en-US" dirty="0">
                <a:latin typeface="+mn-lt"/>
              </a:rPr>
              <a:t>octets</a:t>
            </a:r>
          </a:p>
          <a:p>
            <a:pPr marL="0" indent="0">
              <a:spcBef>
                <a:spcPts val="200"/>
              </a:spcBef>
              <a:buNone/>
            </a:pPr>
            <a:r>
              <a:rPr lang="en-US" dirty="0">
                <a:latin typeface="+mn-lt"/>
              </a:rPr>
              <a:t>	Response: </a:t>
            </a:r>
            <a:r>
              <a:rPr lang="en-US" dirty="0" smtClean="0">
                <a:latin typeface="+mn-lt"/>
              </a:rPr>
              <a:t>341 Octets</a:t>
            </a:r>
          </a:p>
          <a:p>
            <a:pPr marL="0" indent="0">
              <a:spcBef>
                <a:spcPts val="200"/>
              </a:spcBef>
              <a:buNone/>
            </a:pPr>
            <a:endParaRPr lang="en-US" dirty="0">
              <a:latin typeface="+mn-lt"/>
            </a:endParaRPr>
          </a:p>
          <a:p>
            <a:pPr marL="0" indent="0">
              <a:spcBef>
                <a:spcPts val="200"/>
              </a:spcBef>
              <a:buNone/>
            </a:pPr>
            <a:r>
              <a:rPr lang="en-US" dirty="0" smtClean="0">
                <a:latin typeface="+mn-lt"/>
              </a:rPr>
              <a:t>	</a:t>
            </a:r>
            <a:r>
              <a:rPr lang="en-US" b="1" dirty="0" smtClean="0">
                <a:latin typeface="+mn-lt"/>
              </a:rPr>
              <a:t>Total: Query: 284 octets</a:t>
            </a:r>
          </a:p>
          <a:p>
            <a:pPr marL="0" indent="0">
              <a:spcBef>
                <a:spcPts val="200"/>
              </a:spcBef>
              <a:buNone/>
            </a:pPr>
            <a:r>
              <a:rPr lang="en-US" b="1" dirty="0">
                <a:latin typeface="+mn-lt"/>
              </a:rPr>
              <a:t>	</a:t>
            </a:r>
            <a:r>
              <a:rPr lang="en-US" b="1" dirty="0" smtClean="0">
                <a:latin typeface="+mn-lt"/>
              </a:rPr>
              <a:t>Total Response: 1634 octets</a:t>
            </a:r>
            <a:endParaRPr lang="en-US" b="1" dirty="0">
              <a:latin typeface="+mn-lt"/>
            </a:endParaRPr>
          </a:p>
          <a:p>
            <a:pPr marL="0" indent="0">
              <a:spcBef>
                <a:spcPts val="200"/>
              </a:spcBef>
              <a:buNone/>
            </a:pPr>
            <a:endParaRPr lang="en-US" dirty="0">
              <a:latin typeface="+mn-lt"/>
            </a:endParaRPr>
          </a:p>
          <a:p>
            <a:pPr marL="0" indent="0">
              <a:spcBef>
                <a:spcPts val="200"/>
              </a:spcBef>
              <a:buNone/>
            </a:pPr>
            <a:endParaRPr lang="en-US" dirty="0">
              <a:latin typeface="+mn-lt"/>
            </a:endParaRPr>
          </a:p>
        </p:txBody>
      </p:sp>
      <p:sp>
        <p:nvSpPr>
          <p:cNvPr id="4" name="TextBox 3"/>
          <p:cNvSpPr txBox="1"/>
          <p:nvPr/>
        </p:nvSpPr>
        <p:spPr>
          <a:xfrm rot="21113228">
            <a:off x="4299446" y="1147130"/>
            <a:ext cx="4582583" cy="2585323"/>
          </a:xfrm>
          <a:prstGeom prst="rect">
            <a:avLst/>
          </a:prstGeom>
          <a:solidFill>
            <a:srgbClr val="FFFFFF"/>
          </a:solidFill>
          <a:ln w="3175" cmpd="sng">
            <a:solidFill>
              <a:srgbClr val="BFBFBF"/>
            </a:solidFill>
          </a:ln>
        </p:spPr>
        <p:txBody>
          <a:bodyPr wrap="square" rtlCol="0">
            <a:spAutoFit/>
          </a:bodyPr>
          <a:lstStyle/>
          <a:p>
            <a:r>
              <a:rPr lang="en-US" dirty="0" smtClean="0">
                <a:latin typeface="AhnbergHand"/>
                <a:cs typeface="AhnbergHand"/>
              </a:rPr>
              <a:t>These are not constant sizes – the DNS packet sizes of responses relate to the particular name being resolver, the number of keys being used, and the key size</a:t>
            </a:r>
          </a:p>
          <a:p>
            <a:endParaRPr lang="en-US" dirty="0">
              <a:latin typeface="AhnbergHand"/>
              <a:cs typeface="AhnbergHand"/>
            </a:endParaRPr>
          </a:p>
          <a:p>
            <a:r>
              <a:rPr lang="en-US" dirty="0" smtClean="0">
                <a:latin typeface="AhnbergHand"/>
                <a:cs typeface="AhnbergHand"/>
              </a:rPr>
              <a:t>So these numbers are illustrative of what is going on, but particular cases will vary from these numbers</a:t>
            </a:r>
            <a:endParaRPr lang="en-US" dirty="0">
              <a:latin typeface="AhnbergHand"/>
              <a:cs typeface="AhnbergHand"/>
            </a:endParaRPr>
          </a:p>
        </p:txBody>
      </p:sp>
      <p:sp>
        <p:nvSpPr>
          <p:cNvPr id="7" name="Freeform 6"/>
          <p:cNvSpPr/>
          <p:nvPr/>
        </p:nvSpPr>
        <p:spPr>
          <a:xfrm>
            <a:off x="5148064" y="3933056"/>
            <a:ext cx="692286" cy="751416"/>
          </a:xfrm>
          <a:custGeom>
            <a:avLst/>
            <a:gdLst>
              <a:gd name="connsiteX0" fmla="*/ 551859 w 692286"/>
              <a:gd name="connsiteY0" fmla="*/ 0 h 751416"/>
              <a:gd name="connsiteX1" fmla="*/ 657693 w 692286"/>
              <a:gd name="connsiteY1" fmla="*/ 560916 h 751416"/>
              <a:gd name="connsiteX2" fmla="*/ 22693 w 692286"/>
              <a:gd name="connsiteY2" fmla="*/ 508000 h 751416"/>
              <a:gd name="connsiteX3" fmla="*/ 128526 w 692286"/>
              <a:gd name="connsiteY3" fmla="*/ 359833 h 751416"/>
              <a:gd name="connsiteX4" fmla="*/ 1526 w 692286"/>
              <a:gd name="connsiteY4" fmla="*/ 497416 h 751416"/>
              <a:gd name="connsiteX5" fmla="*/ 128526 w 692286"/>
              <a:gd name="connsiteY5" fmla="*/ 751416 h 75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286" h="751416">
                <a:moveTo>
                  <a:pt x="551859" y="0"/>
                </a:moveTo>
                <a:cubicBezTo>
                  <a:pt x="648873" y="238124"/>
                  <a:pt x="745887" y="476249"/>
                  <a:pt x="657693" y="560916"/>
                </a:cubicBezTo>
                <a:cubicBezTo>
                  <a:pt x="569499" y="645583"/>
                  <a:pt x="110887" y="541514"/>
                  <a:pt x="22693" y="508000"/>
                </a:cubicBezTo>
                <a:cubicBezTo>
                  <a:pt x="-65501" y="474486"/>
                  <a:pt x="132054" y="361597"/>
                  <a:pt x="128526" y="359833"/>
                </a:cubicBezTo>
                <a:cubicBezTo>
                  <a:pt x="124998" y="358069"/>
                  <a:pt x="1526" y="432152"/>
                  <a:pt x="1526" y="497416"/>
                </a:cubicBezTo>
                <a:cubicBezTo>
                  <a:pt x="1526" y="562680"/>
                  <a:pt x="128526" y="751416"/>
                  <a:pt x="128526" y="7514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74091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 Response Traffic Volume</a:t>
            </a:r>
            <a:endParaRPr lang="en-US" dirty="0"/>
          </a:p>
        </p:txBody>
      </p:sp>
      <p:pic>
        <p:nvPicPr>
          <p:cNvPr id="7" name="Picture 6" descr="Figure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57" y="1352735"/>
            <a:ext cx="7769984" cy="5455521"/>
          </a:xfrm>
          <a:prstGeom prst="rect">
            <a:avLst/>
          </a:prstGeom>
        </p:spPr>
      </p:pic>
      <p:sp>
        <p:nvSpPr>
          <p:cNvPr id="3" name="TextBox 2"/>
          <p:cNvSpPr txBox="1"/>
          <p:nvPr/>
        </p:nvSpPr>
        <p:spPr>
          <a:xfrm>
            <a:off x="223520" y="5482828"/>
            <a:ext cx="3408994" cy="369332"/>
          </a:xfrm>
          <a:prstGeom prst="rect">
            <a:avLst/>
          </a:prstGeom>
          <a:solidFill>
            <a:schemeClr val="bg1"/>
          </a:solidFill>
          <a:ln>
            <a:solidFill>
              <a:srgbClr val="FF0000"/>
            </a:solidFill>
          </a:ln>
        </p:spPr>
        <p:txBody>
          <a:bodyPr wrap="none" rtlCol="0">
            <a:spAutoFit/>
          </a:bodyPr>
          <a:lstStyle/>
          <a:p>
            <a:r>
              <a:rPr lang="en-US" dirty="0" smtClean="0"/>
              <a:t>Serving an unsigned domain name</a:t>
            </a:r>
            <a:endParaRPr lang="en-US" dirty="0"/>
          </a:p>
        </p:txBody>
      </p:sp>
      <p:sp>
        <p:nvSpPr>
          <p:cNvPr id="4" name="Freeform 3"/>
          <p:cNvSpPr/>
          <p:nvPr/>
        </p:nvSpPr>
        <p:spPr>
          <a:xfrm>
            <a:off x="3627120" y="5663636"/>
            <a:ext cx="1287072" cy="277706"/>
          </a:xfrm>
          <a:custGeom>
            <a:avLst/>
            <a:gdLst>
              <a:gd name="connsiteX0" fmla="*/ 0 w 1287072"/>
              <a:gd name="connsiteY0" fmla="*/ 36124 h 277706"/>
              <a:gd name="connsiteX1" fmla="*/ 802640 w 1287072"/>
              <a:gd name="connsiteY1" fmla="*/ 15804 h 277706"/>
              <a:gd name="connsiteX2" fmla="*/ 1259840 w 1287072"/>
              <a:gd name="connsiteY2" fmla="*/ 239324 h 277706"/>
              <a:gd name="connsiteX3" fmla="*/ 1188720 w 1287072"/>
              <a:gd name="connsiteY3" fmla="*/ 15804 h 277706"/>
              <a:gd name="connsiteX4" fmla="*/ 1280160 w 1287072"/>
              <a:gd name="connsiteY4" fmla="*/ 259644 h 277706"/>
              <a:gd name="connsiteX5" fmla="*/ 965200 w 1287072"/>
              <a:gd name="connsiteY5" fmla="*/ 259644 h 27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7072" h="277706">
                <a:moveTo>
                  <a:pt x="0" y="36124"/>
                </a:moveTo>
                <a:cubicBezTo>
                  <a:pt x="296333" y="9030"/>
                  <a:pt x="592667" y="-18063"/>
                  <a:pt x="802640" y="15804"/>
                </a:cubicBezTo>
                <a:cubicBezTo>
                  <a:pt x="1012613" y="49671"/>
                  <a:pt x="1195493" y="239324"/>
                  <a:pt x="1259840" y="239324"/>
                </a:cubicBezTo>
                <a:cubicBezTo>
                  <a:pt x="1324187" y="239324"/>
                  <a:pt x="1185333" y="12417"/>
                  <a:pt x="1188720" y="15804"/>
                </a:cubicBezTo>
                <a:cubicBezTo>
                  <a:pt x="1192107" y="19191"/>
                  <a:pt x="1317413" y="219004"/>
                  <a:pt x="1280160" y="259644"/>
                </a:cubicBezTo>
                <a:cubicBezTo>
                  <a:pt x="1242907" y="300284"/>
                  <a:pt x="965200" y="259644"/>
                  <a:pt x="965200" y="25964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6" name="TextBox 5"/>
          <p:cNvSpPr txBox="1"/>
          <p:nvPr/>
        </p:nvSpPr>
        <p:spPr>
          <a:xfrm>
            <a:off x="5735006" y="5022056"/>
            <a:ext cx="3166439" cy="369332"/>
          </a:xfrm>
          <a:prstGeom prst="rect">
            <a:avLst/>
          </a:prstGeom>
          <a:solidFill>
            <a:schemeClr val="bg1"/>
          </a:solidFill>
          <a:ln>
            <a:solidFill>
              <a:srgbClr val="008000"/>
            </a:solidFill>
          </a:ln>
        </p:spPr>
        <p:txBody>
          <a:bodyPr wrap="none" rtlCol="0">
            <a:spAutoFit/>
          </a:bodyPr>
          <a:lstStyle/>
          <a:p>
            <a:r>
              <a:rPr lang="en-US" dirty="0" smtClean="0"/>
              <a:t>Serving an signed domain name</a:t>
            </a:r>
            <a:endParaRPr lang="en-US" dirty="0"/>
          </a:p>
        </p:txBody>
      </p:sp>
      <p:sp>
        <p:nvSpPr>
          <p:cNvPr id="5" name="Freeform 4"/>
          <p:cNvSpPr/>
          <p:nvPr/>
        </p:nvSpPr>
        <p:spPr>
          <a:xfrm>
            <a:off x="4544038" y="4753862"/>
            <a:ext cx="1135402" cy="437898"/>
          </a:xfrm>
          <a:custGeom>
            <a:avLst/>
            <a:gdLst>
              <a:gd name="connsiteX0" fmla="*/ 1135402 w 1135402"/>
              <a:gd name="connsiteY0" fmla="*/ 437898 h 437898"/>
              <a:gd name="connsiteX1" fmla="*/ 281962 w 1135402"/>
              <a:gd name="connsiteY1" fmla="*/ 336298 h 437898"/>
              <a:gd name="connsiteX2" fmla="*/ 27962 w 1135402"/>
              <a:gd name="connsiteY2" fmla="*/ 82298 h 437898"/>
              <a:gd name="connsiteX3" fmla="*/ 7642 w 1135402"/>
              <a:gd name="connsiteY3" fmla="*/ 285498 h 437898"/>
              <a:gd name="connsiteX4" fmla="*/ 38122 w 1135402"/>
              <a:gd name="connsiteY4" fmla="*/ 1018 h 437898"/>
              <a:gd name="connsiteX5" fmla="*/ 383562 w 1135402"/>
              <a:gd name="connsiteY5" fmla="*/ 183898 h 43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402" h="437898">
                <a:moveTo>
                  <a:pt x="1135402" y="437898"/>
                </a:moveTo>
                <a:cubicBezTo>
                  <a:pt x="800968" y="416731"/>
                  <a:pt x="466535" y="395565"/>
                  <a:pt x="281962" y="336298"/>
                </a:cubicBezTo>
                <a:cubicBezTo>
                  <a:pt x="97389" y="277031"/>
                  <a:pt x="73682" y="90765"/>
                  <a:pt x="27962" y="82298"/>
                </a:cubicBezTo>
                <a:cubicBezTo>
                  <a:pt x="-17758" y="73831"/>
                  <a:pt x="5949" y="299045"/>
                  <a:pt x="7642" y="285498"/>
                </a:cubicBezTo>
                <a:cubicBezTo>
                  <a:pt x="9335" y="271951"/>
                  <a:pt x="-24531" y="17951"/>
                  <a:pt x="38122" y="1018"/>
                </a:cubicBezTo>
                <a:cubicBezTo>
                  <a:pt x="100775" y="-15915"/>
                  <a:pt x="383562" y="183898"/>
                  <a:pt x="383562" y="183898"/>
                </a:cubicBez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5399726" y="2217896"/>
            <a:ext cx="3607929" cy="369332"/>
          </a:xfrm>
          <a:prstGeom prst="rect">
            <a:avLst/>
          </a:prstGeom>
          <a:solidFill>
            <a:schemeClr val="bg1"/>
          </a:solidFill>
          <a:ln>
            <a:solidFill>
              <a:srgbClr val="0000FF"/>
            </a:solidFill>
          </a:ln>
        </p:spPr>
        <p:txBody>
          <a:bodyPr wrap="none" rtlCol="0">
            <a:spAutoFit/>
          </a:bodyPr>
          <a:lstStyle/>
          <a:p>
            <a:r>
              <a:rPr lang="en-US" dirty="0" smtClean="0"/>
              <a:t>Serving a badly signed domain name</a:t>
            </a:r>
            <a:endParaRPr lang="en-US" dirty="0"/>
          </a:p>
        </p:txBody>
      </p:sp>
      <p:sp>
        <p:nvSpPr>
          <p:cNvPr id="10" name="Freeform 9"/>
          <p:cNvSpPr/>
          <p:nvPr/>
        </p:nvSpPr>
        <p:spPr>
          <a:xfrm>
            <a:off x="3400075" y="2351600"/>
            <a:ext cx="2005045" cy="785117"/>
          </a:xfrm>
          <a:custGeom>
            <a:avLst/>
            <a:gdLst>
              <a:gd name="connsiteX0" fmla="*/ 2005045 w 2005045"/>
              <a:gd name="connsiteY0" fmla="*/ 66480 h 785117"/>
              <a:gd name="connsiteX1" fmla="*/ 684245 w 2005045"/>
              <a:gd name="connsiteY1" fmla="*/ 66480 h 785117"/>
              <a:gd name="connsiteX2" fmla="*/ 44165 w 2005045"/>
              <a:gd name="connsiteY2" fmla="*/ 757360 h 785117"/>
              <a:gd name="connsiteX3" fmla="*/ 54325 w 2005045"/>
              <a:gd name="connsiteY3" fmla="*/ 584640 h 785117"/>
              <a:gd name="connsiteX4" fmla="*/ 44165 w 2005045"/>
              <a:gd name="connsiteY4" fmla="*/ 767520 h 785117"/>
              <a:gd name="connsiteX5" fmla="*/ 216885 w 2005045"/>
              <a:gd name="connsiteY5" fmla="*/ 767520 h 7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045" h="785117">
                <a:moveTo>
                  <a:pt x="2005045" y="66480"/>
                </a:moveTo>
                <a:cubicBezTo>
                  <a:pt x="1508051" y="8906"/>
                  <a:pt x="1011058" y="-48667"/>
                  <a:pt x="684245" y="66480"/>
                </a:cubicBezTo>
                <a:cubicBezTo>
                  <a:pt x="357432" y="181627"/>
                  <a:pt x="149152" y="671000"/>
                  <a:pt x="44165" y="757360"/>
                </a:cubicBezTo>
                <a:cubicBezTo>
                  <a:pt x="-60822" y="843720"/>
                  <a:pt x="54325" y="582947"/>
                  <a:pt x="54325" y="584640"/>
                </a:cubicBezTo>
                <a:cubicBezTo>
                  <a:pt x="54325" y="586333"/>
                  <a:pt x="17072" y="737040"/>
                  <a:pt x="44165" y="767520"/>
                </a:cubicBezTo>
                <a:cubicBezTo>
                  <a:pt x="71258" y="798000"/>
                  <a:pt x="144071" y="782760"/>
                  <a:pt x="216885" y="76752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14549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Traffic Data</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mn-lt"/>
              </a:rPr>
              <a:t>The validly-signed domain name appears to generate 8x the DNS response traffic volume, as compared to the unsigned domain name</a:t>
            </a:r>
          </a:p>
          <a:p>
            <a:pPr marL="0" indent="0">
              <a:buNone/>
            </a:pPr>
            <a:endParaRPr lang="en-US" dirty="0">
              <a:latin typeface="+mn-lt"/>
            </a:endParaRPr>
          </a:p>
          <a:p>
            <a:pPr marL="0" indent="0">
              <a:buNone/>
            </a:pPr>
            <a:r>
              <a:rPr lang="en-US" dirty="0" smtClean="0">
                <a:latin typeface="+mn-lt"/>
              </a:rPr>
              <a:t>The badly-signed domain name appears to generate  10x – 14x the DNS response traffic volume</a:t>
            </a:r>
          </a:p>
          <a:p>
            <a:endParaRPr lang="en-US" dirty="0" smtClean="0">
              <a:latin typeface="+mn-lt"/>
            </a:endParaRPr>
          </a:p>
          <a:p>
            <a:pPr marL="0" indent="0">
              <a:buNone/>
            </a:pPr>
            <a:r>
              <a:rPr lang="en-US" dirty="0" smtClean="0">
                <a:latin typeface="+mn-lt"/>
              </a:rPr>
              <a:t>What’s contributing to this?</a:t>
            </a:r>
          </a:p>
          <a:p>
            <a:pPr marL="971550" lvl="1" indent="-514350">
              <a:buFont typeface="+mj-lt"/>
              <a:buAutoNum type="arabicPeriod"/>
            </a:pPr>
            <a:r>
              <a:rPr lang="en-US" dirty="0" smtClean="0">
                <a:latin typeface="+mn-lt"/>
              </a:rPr>
              <a:t>Setting the DNSSEC OK bit in a query to the signed zone raises the response size from 176 to 951 octets</a:t>
            </a:r>
          </a:p>
          <a:p>
            <a:pPr marL="971550" lvl="1" indent="-514350">
              <a:buFont typeface="+mj-lt"/>
              <a:buAutoNum type="arabicPeriod"/>
            </a:pPr>
            <a:r>
              <a:rPr lang="en-US" dirty="0" smtClean="0">
                <a:latin typeface="+mn-lt"/>
              </a:rPr>
              <a:t>Performing DNSSEC signature validation adds a minimum of a further 683 octets in DS and DNSKEY responses</a:t>
            </a:r>
          </a:p>
          <a:p>
            <a:pPr lvl="1"/>
            <a:endParaRPr lang="en-US" dirty="0" smtClean="0">
              <a:latin typeface="+mn-lt"/>
            </a:endParaRPr>
          </a:p>
          <a:p>
            <a:pPr lvl="1"/>
            <a:endParaRPr lang="en-US" dirty="0" smtClean="0">
              <a:latin typeface="+mn-lt"/>
            </a:endParaRPr>
          </a:p>
          <a:p>
            <a:endParaRPr lang="en-US" dirty="0" smtClean="0">
              <a:latin typeface="+mn-lt"/>
            </a:endParaRPr>
          </a:p>
        </p:txBody>
      </p:sp>
    </p:spTree>
    <p:extLst>
      <p:ext uri="{BB962C8B-B14F-4D97-AF65-F5344CB8AC3E}">
        <p14:creationId xmlns:p14="http://schemas.microsoft.com/office/powerpoint/2010/main" val="3003598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everybody was doing it?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mn-lt"/>
              </a:rPr>
              <a:t>If </a:t>
            </a:r>
            <a:r>
              <a:rPr lang="en-US" dirty="0" smtClean="0">
                <a:latin typeface="+mn-lt"/>
              </a:rPr>
              <a:t>11.5% </a:t>
            </a:r>
            <a:r>
              <a:rPr lang="en-US" dirty="0">
                <a:latin typeface="+mn-lt"/>
              </a:rPr>
              <a:t>of clients performing some form of DNSSEC validation </a:t>
            </a:r>
            <a:r>
              <a:rPr lang="en-US" dirty="0" smtClean="0">
                <a:latin typeface="+mn-lt"/>
              </a:rPr>
              <a:t>for a signed zone generate around 8x the traffic as compared to an unsigned zone, then what if every DNS resolver performed DNSSEC validation?</a:t>
            </a:r>
          </a:p>
          <a:p>
            <a:pPr marL="0" indent="0">
              <a:buNone/>
            </a:pPr>
            <a:endParaRPr lang="en-US" dirty="0" smtClean="0">
              <a:latin typeface="+mn-lt"/>
            </a:endParaRPr>
          </a:p>
          <a:p>
            <a:pPr marL="0" indent="0">
              <a:buNone/>
            </a:pPr>
            <a:r>
              <a:rPr lang="en-US" b="1" dirty="0" smtClean="0">
                <a:solidFill>
                  <a:schemeClr val="accent6">
                    <a:lumMod val="50000"/>
                  </a:schemeClr>
                </a:solidFill>
                <a:latin typeface="+mn-lt"/>
              </a:rPr>
              <a:t>An authoritative server for a </a:t>
            </a:r>
            <a:r>
              <a:rPr lang="en-US" b="1" dirty="0">
                <a:solidFill>
                  <a:schemeClr val="accent6">
                    <a:lumMod val="50000"/>
                  </a:schemeClr>
                </a:solidFill>
                <a:latin typeface="+mn-lt"/>
              </a:rPr>
              <a:t>DNSSEC signed zone </a:t>
            </a:r>
            <a:r>
              <a:rPr lang="en-US" b="1" dirty="0" smtClean="0">
                <a:solidFill>
                  <a:schemeClr val="accent6">
                    <a:lumMod val="50000"/>
                  </a:schemeClr>
                </a:solidFill>
                <a:latin typeface="+mn-lt"/>
              </a:rPr>
              <a:t>would see some 13 times the traffic </a:t>
            </a:r>
            <a:r>
              <a:rPr lang="en-US" b="1" dirty="0">
                <a:solidFill>
                  <a:schemeClr val="accent6">
                    <a:lumMod val="50000"/>
                  </a:schemeClr>
                </a:solidFill>
                <a:latin typeface="+mn-lt"/>
              </a:rPr>
              <a:t>level of an unsigned </a:t>
            </a:r>
            <a:r>
              <a:rPr lang="en-US" b="1" dirty="0" smtClean="0">
                <a:solidFill>
                  <a:schemeClr val="accent6">
                    <a:lumMod val="50000"/>
                  </a:schemeClr>
                </a:solidFill>
                <a:latin typeface="+mn-lt"/>
              </a:rPr>
              <a:t>zone if every resolver performed DNSSEC validation</a:t>
            </a:r>
          </a:p>
          <a:p>
            <a:pPr marL="0" indent="0">
              <a:buNone/>
            </a:pPr>
            <a:endParaRPr lang="en-US" b="1" dirty="0" smtClean="0">
              <a:solidFill>
                <a:schemeClr val="accent6">
                  <a:lumMod val="50000"/>
                </a:schemeClr>
              </a:solidFill>
              <a:latin typeface="+mn-lt"/>
            </a:endParaRPr>
          </a:p>
          <a:p>
            <a:pPr marL="0" indent="0">
              <a:buNone/>
            </a:pPr>
            <a:r>
              <a:rPr lang="en-US" b="1" dirty="0" smtClean="0">
                <a:solidFill>
                  <a:schemeClr val="accent6">
                    <a:lumMod val="50000"/>
                  </a:schemeClr>
                </a:solidFill>
                <a:latin typeface="+mn-lt"/>
              </a:rPr>
              <a:t>A badly-signed DNSSEC zone would see some 30 times the traffic level of an unsigned zone</a:t>
            </a:r>
            <a:endParaRPr lang="en-US" dirty="0" smtClean="0">
              <a:latin typeface="+mn-lt"/>
            </a:endParaRPr>
          </a:p>
          <a:p>
            <a:pPr marL="0" indent="0">
              <a:buNone/>
            </a:pPr>
            <a:r>
              <a:rPr lang="en-US" dirty="0">
                <a:latin typeface="+mn-lt"/>
              </a:rPr>
              <a:t>	</a:t>
            </a:r>
            <a:endParaRPr lang="en-US" dirty="0" smtClean="0">
              <a:latin typeface="+mn-lt"/>
            </a:endParaRPr>
          </a:p>
          <a:p>
            <a:pPr marL="0" indent="0">
              <a:buNone/>
            </a:pPr>
            <a:r>
              <a:rPr lang="en-US" dirty="0">
                <a:latin typeface="+mn-lt"/>
              </a:rPr>
              <a:t>	</a:t>
            </a:r>
          </a:p>
        </p:txBody>
      </p:sp>
    </p:spTree>
    <p:extLst>
      <p:ext uri="{BB962C8B-B14F-4D97-AF65-F5344CB8AC3E}">
        <p14:creationId xmlns:p14="http://schemas.microsoft.com/office/powerpoint/2010/main" val="2935517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means more </a:t>
            </a:r>
            <a:r>
              <a:rPr lang="en-US" dirty="0"/>
              <a:t>S</a:t>
            </a:r>
            <a:r>
              <a:rPr lang="en-US" dirty="0" smtClean="0"/>
              <a:t>erver Grunt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latin typeface="+mn-lt"/>
              </a:rPr>
              <a:t>It’s probably a good idea to plan to serve the worst case: a badly signed zone</a:t>
            </a:r>
          </a:p>
          <a:p>
            <a:pPr marL="0" indent="0">
              <a:buNone/>
            </a:pPr>
            <a:endParaRPr lang="en-US" sz="2400" dirty="0" smtClean="0">
              <a:latin typeface="+mn-lt"/>
            </a:endParaRPr>
          </a:p>
          <a:p>
            <a:pPr marL="0" indent="0">
              <a:buNone/>
            </a:pPr>
            <a:r>
              <a:rPr lang="en-US" sz="2400" dirty="0" smtClean="0">
                <a:latin typeface="+mn-lt"/>
              </a:rPr>
              <a:t>In which case you may want to consider provisioning the authoritative name servers with processing capacity to handle </a:t>
            </a:r>
            <a:r>
              <a:rPr lang="en-US" sz="2400" b="1" dirty="0" smtClean="0">
                <a:latin typeface="+mn-lt"/>
              </a:rPr>
              <a:t>15x</a:t>
            </a:r>
            <a:r>
              <a:rPr lang="en-US" sz="2400" dirty="0" smtClean="0">
                <a:latin typeface="+mn-lt"/>
              </a:rPr>
              <a:t> the query load, and </a:t>
            </a:r>
            <a:r>
              <a:rPr lang="en-US" sz="2400" b="1" dirty="0" smtClean="0">
                <a:latin typeface="+mn-lt"/>
              </a:rPr>
              <a:t>30x</a:t>
            </a:r>
            <a:r>
              <a:rPr lang="en-US" sz="2400" dirty="0" smtClean="0">
                <a:latin typeface="+mn-lt"/>
              </a:rPr>
              <a:t> the generated traffic load that you would need to serve the unsigned zone when signing the zone</a:t>
            </a:r>
          </a:p>
        </p:txBody>
      </p:sp>
    </p:spTree>
    <p:extLst>
      <p:ext uri="{BB962C8B-B14F-4D97-AF65-F5344CB8AC3E}">
        <p14:creationId xmlns:p14="http://schemas.microsoft.com/office/powerpoint/2010/main" val="42894285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Couple of Caveats:</a:t>
            </a:r>
            <a:endParaRPr lang="en-US" dirty="0"/>
          </a:p>
        </p:txBody>
      </p:sp>
    </p:spTree>
    <p:extLst>
      <p:ext uri="{BB962C8B-B14F-4D97-AF65-F5344CB8AC3E}">
        <p14:creationId xmlns:p14="http://schemas.microsoft.com/office/powerpoint/2010/main" val="37562481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could be better than this…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mn-lt"/>
              </a:rPr>
              <a:t>“Real” performance of DNSSEC could be a lot better than what we have observed here</a:t>
            </a:r>
          </a:p>
          <a:p>
            <a:endParaRPr lang="en-US" dirty="0" smtClean="0">
              <a:latin typeface="+mn-lt"/>
            </a:endParaRPr>
          </a:p>
          <a:p>
            <a:r>
              <a:rPr lang="en-US" dirty="0" smtClean="0">
                <a:latin typeface="+mn-lt"/>
              </a:rPr>
              <a:t>We have deliberately negated any form of resolver caching</a:t>
            </a:r>
          </a:p>
          <a:p>
            <a:pPr lvl="1"/>
            <a:r>
              <a:rPr lang="en-US" dirty="0" smtClean="0">
                <a:latin typeface="+mn-lt"/>
              </a:rPr>
              <a:t>Every client receives a “unique” signed URL, and therefore every DNS resolver has to to perform A, DS and DNSKEY fetches for the unique label</a:t>
            </a:r>
          </a:p>
          <a:p>
            <a:pPr lvl="1"/>
            <a:r>
              <a:rPr lang="en-US" dirty="0" smtClean="0">
                <a:latin typeface="+mn-lt"/>
              </a:rPr>
              <a:t>The Ad placement technique constantly searches for “fresh eyeballs”, so caching is not as efficient as it could be</a:t>
            </a:r>
          </a:p>
          <a:p>
            <a:pPr lvl="1"/>
            <a:r>
              <a:rPr lang="en-US" dirty="0" smtClean="0">
                <a:latin typeface="+mn-lt"/>
              </a:rPr>
              <a:t>Conventional DNS caching would dramatically change this picture</a:t>
            </a:r>
          </a:p>
          <a:p>
            <a:pPr lvl="2"/>
            <a:r>
              <a:rPr lang="en-US" dirty="0">
                <a:latin typeface="+mn-lt"/>
              </a:rPr>
              <a:t>O</a:t>
            </a:r>
            <a:r>
              <a:rPr lang="en-US" dirty="0" smtClean="0">
                <a:latin typeface="+mn-lt"/>
              </a:rPr>
              <a:t>ur 16 day experiment generated 12,748,834 queries</a:t>
            </a:r>
          </a:p>
          <a:p>
            <a:pPr lvl="2"/>
            <a:r>
              <a:rPr lang="en-US" dirty="0" smtClean="0">
                <a:latin typeface="+mn-lt"/>
              </a:rPr>
              <a:t>A 7 day TTL would cut this to a (roughly estimated)  2</a:t>
            </a:r>
            <a:r>
              <a:rPr lang="en-US" dirty="0">
                <a:latin typeface="+mn-lt"/>
              </a:rPr>
              <a:t>M</a:t>
            </a:r>
            <a:r>
              <a:rPr lang="en-US" dirty="0" smtClean="0">
                <a:latin typeface="+mn-lt"/>
              </a:rPr>
              <a:t> queries</a:t>
            </a:r>
          </a:p>
          <a:p>
            <a:pPr lvl="2"/>
            <a:endParaRPr lang="en-US" dirty="0" smtClean="0">
              <a:latin typeface="+mn-lt"/>
            </a:endParaRPr>
          </a:p>
          <a:p>
            <a:pPr lvl="1"/>
            <a:endParaRPr lang="en-US" dirty="0">
              <a:latin typeface="+mn-lt"/>
            </a:endParaRPr>
          </a:p>
        </p:txBody>
      </p:sp>
    </p:spTree>
    <p:extLst>
      <p:ext uri="{BB962C8B-B14F-4D97-AF65-F5344CB8AC3E}">
        <p14:creationId xmlns:p14="http://schemas.microsoft.com/office/powerpoint/2010/main" val="4197562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 could be a whole lot worse!</a:t>
            </a:r>
            <a:endParaRPr lang="en-US" dirty="0"/>
          </a:p>
        </p:txBody>
      </p:sp>
      <p:sp>
        <p:nvSpPr>
          <p:cNvPr id="3" name="Content Placeholder 2"/>
          <p:cNvSpPr>
            <a:spLocks noGrp="1"/>
          </p:cNvSpPr>
          <p:nvPr>
            <p:ph idx="1"/>
          </p:nvPr>
        </p:nvSpPr>
        <p:spPr>
          <a:xfrm>
            <a:off x="457200" y="1600200"/>
            <a:ext cx="8229600" cy="4834467"/>
          </a:xfrm>
        </p:spPr>
        <p:txBody>
          <a:bodyPr>
            <a:normAutofit fontScale="70000" lnSpcReduction="20000"/>
          </a:bodyPr>
          <a:lstStyle/>
          <a:p>
            <a:r>
              <a:rPr lang="en-US" dirty="0" smtClean="0">
                <a:latin typeface="+mn-lt"/>
              </a:rPr>
              <a:t>For the invalid DNSSEC case we deliberately limited the impact of invalidity on the server</a:t>
            </a:r>
          </a:p>
          <a:p>
            <a:pPr lvl="1"/>
            <a:r>
              <a:rPr lang="en-US" dirty="0" smtClean="0">
                <a:latin typeface="+mn-lt"/>
              </a:rPr>
              <a:t>DNSSEC invalidity is not handled consistently by resolvers</a:t>
            </a:r>
            <a:endParaRPr lang="en-US" dirty="0">
              <a:latin typeface="+mn-lt"/>
            </a:endParaRPr>
          </a:p>
          <a:p>
            <a:pPr lvl="1"/>
            <a:r>
              <a:rPr lang="en-US" u="sng" dirty="0" smtClean="0">
                <a:latin typeface="+mn-lt"/>
              </a:rPr>
              <a:t>Some</a:t>
            </a:r>
            <a:r>
              <a:rPr lang="en-US" dirty="0" smtClean="0">
                <a:latin typeface="+mn-lt"/>
              </a:rPr>
              <a:t> resolvers will perform an exhaustive check of all possible NS validation paths in the event of DNSSEC validation failure</a:t>
            </a:r>
          </a:p>
          <a:p>
            <a:pPr marL="800100" lvl="2" indent="0">
              <a:buNone/>
            </a:pPr>
            <a:r>
              <a:rPr lang="en-US" dirty="0" smtClean="0">
                <a:latin typeface="+mn-lt"/>
              </a:rPr>
              <a:t>See </a:t>
            </a:r>
            <a:r>
              <a:rPr lang="en-US" dirty="0">
                <a:latin typeface="+mn-lt"/>
              </a:rPr>
              <a:t>“Roll Over and Die” </a:t>
            </a:r>
            <a:r>
              <a:rPr lang="en-US" sz="1400" dirty="0">
                <a:latin typeface="+mn-lt"/>
              </a:rPr>
              <a:t>(</a:t>
            </a:r>
            <a:r>
              <a:rPr lang="en-US" sz="1400" dirty="0">
                <a:latin typeface="+mn-lt"/>
                <a:hlinkClick r:id="rId2"/>
              </a:rPr>
              <a:t>http://www.potaroo.net/ispcol/2010-02/rollover.html</a:t>
            </a:r>
            <a:r>
              <a:rPr lang="en-US" sz="1400" dirty="0" smtClean="0">
                <a:latin typeface="+mn-lt"/>
              </a:rPr>
              <a:t>)</a:t>
            </a:r>
          </a:p>
          <a:p>
            <a:pPr marL="800100" lvl="2" indent="0">
              <a:buNone/>
            </a:pPr>
            <a:endParaRPr lang="en-US" sz="1400" dirty="0">
              <a:latin typeface="+mn-lt"/>
            </a:endParaRPr>
          </a:p>
          <a:p>
            <a:pPr lvl="1"/>
            <a:r>
              <a:rPr lang="en-US" dirty="0" smtClean="0">
                <a:latin typeface="+mn-lt"/>
              </a:rPr>
              <a:t>In this experiment we used a single NS record for the invalidly signed domains</a:t>
            </a:r>
          </a:p>
          <a:p>
            <a:pPr lvl="1"/>
            <a:r>
              <a:rPr lang="en-US" dirty="0" smtClean="0">
                <a:latin typeface="+mn-lt"/>
              </a:rPr>
              <a:t>If we had chosen to use multiple </a:t>
            </a:r>
            <a:r>
              <a:rPr lang="en-US" dirty="0" err="1" smtClean="0">
                <a:latin typeface="+mn-lt"/>
              </a:rPr>
              <a:t>nameservers</a:t>
            </a:r>
            <a:r>
              <a:rPr lang="en-US" dirty="0" smtClean="0">
                <a:latin typeface="+mn-lt"/>
              </a:rPr>
              <a:t>, or used a deeper-signed label path, or both, on the invalid label, then the query load would’ve been (a lot?) higher</a:t>
            </a:r>
          </a:p>
          <a:p>
            <a:pPr marL="457200" lvl="1" indent="0">
              <a:buNone/>
            </a:pPr>
            <a:endParaRPr lang="en-US" dirty="0" smtClean="0">
              <a:latin typeface="+mn-lt"/>
            </a:endParaRPr>
          </a:p>
          <a:p>
            <a:r>
              <a:rPr lang="en-US" dirty="0" smtClean="0">
                <a:latin typeface="+mn-lt"/>
              </a:rPr>
              <a:t>Resolver caching of invalidly signed data is also unclear – so a break in the DNSSEC validation material may also change the caching </a:t>
            </a:r>
            <a:r>
              <a:rPr lang="en-US" dirty="0" err="1" smtClean="0">
                <a:latin typeface="+mn-lt"/>
              </a:rPr>
              <a:t>behaviour</a:t>
            </a:r>
            <a:r>
              <a:rPr lang="en-US" dirty="0" smtClean="0">
                <a:latin typeface="+mn-lt"/>
              </a:rPr>
              <a:t> of resolvers, and increase load at the server</a:t>
            </a:r>
          </a:p>
          <a:p>
            <a:endParaRPr lang="en-US" dirty="0" smtClean="0">
              <a:latin typeface="+mn-lt"/>
            </a:endParaRPr>
          </a:p>
        </p:txBody>
      </p:sp>
    </p:spTree>
    <p:extLst>
      <p:ext uri="{BB962C8B-B14F-4D97-AF65-F5344CB8AC3E}">
        <p14:creationId xmlns:p14="http://schemas.microsoft.com/office/powerpoint/2010/main" val="21698598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a:xfrm>
            <a:off x="251519" y="1600200"/>
            <a:ext cx="3304487" cy="4525963"/>
          </a:xfrm>
        </p:spPr>
        <p:txBody>
          <a:bodyPr>
            <a:noAutofit/>
          </a:bodyPr>
          <a:lstStyle/>
          <a:p>
            <a:pPr marL="0" indent="0">
              <a:buNone/>
            </a:pPr>
            <a:r>
              <a:rPr lang="en-US" sz="1800" dirty="0" smtClean="0">
                <a:latin typeface="+mn-lt"/>
              </a:rPr>
              <a:t>Resolver / Client Distribution</a:t>
            </a:r>
          </a:p>
          <a:p>
            <a:r>
              <a:rPr lang="en-US" sz="1800" dirty="0" smtClean="0">
                <a:latin typeface="+mn-lt"/>
              </a:rPr>
              <a:t>1% of visible resolvers provide the server with 58% of the seen queries</a:t>
            </a:r>
          </a:p>
          <a:p>
            <a:r>
              <a:rPr lang="en-US" sz="1800" dirty="0" smtClean="0">
                <a:latin typeface="+mn-lt"/>
              </a:rPr>
              <a:t>A few resolvers handle a very significant proportion of the total query volume</a:t>
            </a:r>
          </a:p>
          <a:p>
            <a:r>
              <a:rPr lang="en-US" sz="1800" dirty="0" smtClean="0">
                <a:latin typeface="+mn-lt"/>
              </a:rPr>
              <a:t>But there are an awful lot of small, old, and poorly maintained resolvers running old code out there too!</a:t>
            </a:r>
          </a:p>
          <a:p>
            <a:pPr lvl="1"/>
            <a:endParaRPr lang="en-US" sz="1600" dirty="0" smtClean="0">
              <a:latin typeface="+mn-lt"/>
            </a:endParaRPr>
          </a:p>
          <a:p>
            <a:endParaRPr lang="en-US" sz="1800" dirty="0" smtClean="0">
              <a:latin typeface="+mn-lt"/>
            </a:endParaRPr>
          </a:p>
          <a:p>
            <a:pPr marL="0" indent="0">
              <a:buNone/>
            </a:pPr>
            <a:endParaRPr lang="en-US" sz="1800" dirty="0">
              <a:latin typeface="+mn-lt"/>
            </a:endParaRPr>
          </a:p>
        </p:txBody>
      </p:sp>
      <p:pic>
        <p:nvPicPr>
          <p:cNvPr id="4" name="Picture 3" descr="Screen Shot 2013-07-13 at 10.45.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579" y="1892670"/>
            <a:ext cx="5576798" cy="3346079"/>
          </a:xfrm>
          <a:prstGeom prst="rect">
            <a:avLst/>
          </a:prstGeom>
        </p:spPr>
      </p:pic>
    </p:spTree>
    <p:extLst>
      <p:ext uri="{BB962C8B-B14F-4D97-AF65-F5344CB8AC3E}">
        <p14:creationId xmlns:p14="http://schemas.microsoft.com/office/powerpoint/2010/main" val="24229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6">
                    <a:lumMod val="50000"/>
                  </a:schemeClr>
                </a:solidFill>
                <a:latin typeface="+mn-lt"/>
              </a:rPr>
              <a:t>And we’ve all seen various measurements of how many zones are DNSSEC-signed…</a:t>
            </a:r>
          </a:p>
        </p:txBody>
      </p:sp>
    </p:spTree>
    <p:extLst>
      <p:ext uri="{BB962C8B-B14F-4D97-AF65-F5344CB8AC3E}">
        <p14:creationId xmlns:p14="http://schemas.microsoft.com/office/powerpoint/2010/main" val="10135197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a:bodyPr>
          <a:lstStyle/>
          <a:p>
            <a:r>
              <a:rPr lang="en-US" dirty="0" smtClean="0">
                <a:latin typeface="+mn-lt"/>
              </a:rPr>
              <a:t>Google’s Public DNS is currently handling queries </a:t>
            </a:r>
            <a:r>
              <a:rPr lang="en-US" smtClean="0">
                <a:latin typeface="+mn-lt"/>
              </a:rPr>
              <a:t>from ~8</a:t>
            </a:r>
            <a:r>
              <a:rPr lang="en-US" dirty="0" smtClean="0">
                <a:latin typeface="+mn-lt"/>
              </a:rPr>
              <a:t>% of the Internet’s end client population</a:t>
            </a:r>
          </a:p>
          <a:p>
            <a:pPr lvl="1"/>
            <a:r>
              <a:rPr lang="en-US" dirty="0" smtClean="0">
                <a:latin typeface="+mn-lt"/>
              </a:rPr>
              <a:t>That</a:t>
            </a:r>
            <a:r>
              <a:rPr lang="fr-FR" dirty="0" smtClean="0">
                <a:latin typeface="+mn-lt"/>
              </a:rPr>
              <a:t>’</a:t>
            </a:r>
            <a:r>
              <a:rPr lang="en-US" dirty="0" smtClean="0">
                <a:latin typeface="+mn-lt"/>
              </a:rPr>
              <a:t>s around 1 in 12 users</a:t>
            </a:r>
          </a:p>
          <a:p>
            <a:pPr lvl="1"/>
            <a:r>
              <a:rPr lang="en-US" dirty="0" smtClean="0">
                <a:latin typeface="+mn-lt"/>
              </a:rPr>
              <a:t>In this time of heightened awareness about corporate and state surveillance, and issues around online anonymity and privacy, what do we think about this level of use of Google’s Public DNS Service?</a:t>
            </a:r>
            <a:endParaRPr lang="en-US" dirty="0">
              <a:latin typeface="+mn-lt"/>
            </a:endParaRPr>
          </a:p>
        </p:txBody>
      </p:sp>
    </p:spTree>
    <p:extLst>
      <p:ext uri="{BB962C8B-B14F-4D97-AF65-F5344CB8AC3E}">
        <p14:creationId xmlns:p14="http://schemas.microsoft.com/office/powerpoint/2010/main" val="1338510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a:bodyPr>
          <a:lstStyle/>
          <a:p>
            <a:r>
              <a:rPr lang="en-US" dirty="0" smtClean="0">
                <a:latin typeface="+mn-lt"/>
              </a:rPr>
              <a:t>Google’s Public DNS is currently handling queries from </a:t>
            </a:r>
            <a:r>
              <a:rPr lang="en-US" dirty="0">
                <a:latin typeface="+mn-lt"/>
              </a:rPr>
              <a:t>8</a:t>
            </a:r>
            <a:r>
              <a:rPr lang="en-US" dirty="0" smtClean="0">
                <a:latin typeface="+mn-lt"/>
              </a:rPr>
              <a:t>% of the Internet’s end client population</a:t>
            </a:r>
          </a:p>
          <a:p>
            <a:pPr lvl="1"/>
            <a:r>
              <a:rPr lang="en-US" dirty="0" smtClean="0">
                <a:latin typeface="+mn-lt"/>
              </a:rPr>
              <a:t>That</a:t>
            </a:r>
            <a:r>
              <a:rPr lang="fr-FR" dirty="0" smtClean="0">
                <a:latin typeface="+mn-lt"/>
              </a:rPr>
              <a:t>’</a:t>
            </a:r>
            <a:r>
              <a:rPr lang="en-US" dirty="0" smtClean="0">
                <a:latin typeface="+mn-lt"/>
              </a:rPr>
              <a:t>s around 1 </a:t>
            </a:r>
            <a:r>
              <a:rPr lang="en-US" smtClean="0">
                <a:latin typeface="+mn-lt"/>
              </a:rPr>
              <a:t>in 12 </a:t>
            </a:r>
            <a:r>
              <a:rPr lang="en-US" dirty="0" smtClean="0">
                <a:latin typeface="+mn-lt"/>
              </a:rPr>
              <a:t>users</a:t>
            </a:r>
          </a:p>
          <a:p>
            <a:pPr lvl="1"/>
            <a:r>
              <a:rPr lang="en-US" dirty="0" smtClean="0">
                <a:latin typeface="+mn-lt"/>
              </a:rPr>
              <a:t>In this time of heightened awareness about corporate and state surveillance, and issues around online anonymity and privacy, what do we think about this level of use of Google’s Public DNS Service?</a:t>
            </a:r>
            <a:endParaRPr lang="en-US" dirty="0">
              <a:latin typeface="+mn-lt"/>
            </a:endParaRPr>
          </a:p>
        </p:txBody>
      </p:sp>
      <p:pic>
        <p:nvPicPr>
          <p:cNvPr id="4" name="Picture 3"/>
          <p:cNvPicPr>
            <a:picLocks noChangeAspect="1"/>
          </p:cNvPicPr>
          <p:nvPr/>
        </p:nvPicPr>
        <p:blipFill>
          <a:blip r:embed="rId2"/>
          <a:stretch>
            <a:fillRect/>
          </a:stretch>
        </p:blipFill>
        <p:spPr>
          <a:xfrm>
            <a:off x="1950964" y="2674923"/>
            <a:ext cx="6512037" cy="3977090"/>
          </a:xfrm>
          <a:prstGeom prst="rect">
            <a:avLst/>
          </a:prstGeom>
        </p:spPr>
      </p:pic>
    </p:spTree>
    <p:extLst>
      <p:ext uri="{BB962C8B-B14F-4D97-AF65-F5344CB8AC3E}">
        <p14:creationId xmlns:p14="http://schemas.microsoft.com/office/powerpoint/2010/main" val="280131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lstStyle/>
          <a:p>
            <a:pPr marL="0" indent="0">
              <a:buNone/>
            </a:pPr>
            <a:r>
              <a:rPr lang="en-US" dirty="0" smtClean="0">
                <a:latin typeface="+mn-lt"/>
              </a:rPr>
              <a:t>Is the DNS </a:t>
            </a:r>
            <a:r>
              <a:rPr lang="en-US" dirty="0" err="1" smtClean="0">
                <a:latin typeface="+mn-lt"/>
              </a:rPr>
              <a:t>borked</a:t>
            </a:r>
            <a:r>
              <a:rPr lang="en-US" dirty="0" smtClean="0">
                <a:latin typeface="+mn-lt"/>
              </a:rPr>
              <a:t>? </a:t>
            </a:r>
          </a:p>
          <a:p>
            <a:pPr marL="457200" lvl="1" indent="0">
              <a:buNone/>
            </a:pPr>
            <a:r>
              <a:rPr lang="en-US" dirty="0" smtClean="0">
                <a:latin typeface="+mn-lt"/>
              </a:rPr>
              <a:t>Why do 20% of clients use resolvers that make &gt;1 DNS query for a simple unsigned </a:t>
            </a:r>
            <a:r>
              <a:rPr lang="en-US" dirty="0" err="1" smtClean="0">
                <a:latin typeface="+mn-lt"/>
              </a:rPr>
              <a:t>uncached</a:t>
            </a:r>
            <a:r>
              <a:rPr lang="en-US" dirty="0" smtClean="0">
                <a:latin typeface="+mn-lt"/>
              </a:rPr>
              <a:t> domain name?</a:t>
            </a:r>
          </a:p>
          <a:p>
            <a:pPr lvl="2"/>
            <a:r>
              <a:rPr lang="en-US" sz="1800" dirty="0" smtClean="0">
                <a:latin typeface="+mn-lt"/>
              </a:rPr>
              <a:t>Is the DNS resolver ecosystem THAT broken that 1 in 5 clients use resolvers that generate repeat queries gratuitously?</a:t>
            </a:r>
          </a:p>
          <a:p>
            <a:pPr lvl="2"/>
            <a:r>
              <a:rPr lang="en-US" sz="1800" dirty="0" smtClean="0">
                <a:latin typeface="+mn-lt"/>
              </a:rPr>
              <a:t>And is it reasonable that 1 in 20 clients take more than 1 second to resolve a simple DNS name?</a:t>
            </a:r>
            <a:endParaRPr lang="en-US" dirty="0">
              <a:latin typeface="+mn-lt"/>
            </a:endParaRPr>
          </a:p>
        </p:txBody>
      </p:sp>
    </p:spTree>
    <p:extLst>
      <p:ext uri="{BB962C8B-B14F-4D97-AF65-F5344CB8AC3E}">
        <p14:creationId xmlns:p14="http://schemas.microsoft.com/office/powerpoint/2010/main" val="24682739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a:xfrm>
            <a:off x="457200" y="1600200"/>
            <a:ext cx="8229600" cy="4991267"/>
          </a:xfrm>
        </p:spPr>
        <p:txBody>
          <a:bodyPr>
            <a:normAutofit lnSpcReduction="10000"/>
          </a:bodyPr>
          <a:lstStyle/>
          <a:p>
            <a:pPr marL="0" indent="0">
              <a:buNone/>
            </a:pPr>
            <a:r>
              <a:rPr lang="en-US" sz="2800" dirty="0" smtClean="0">
                <a:latin typeface="+mn-lt"/>
              </a:rPr>
              <a:t>SERVFAIL is not just a “DNSSEC validation is busted” signal</a:t>
            </a:r>
          </a:p>
          <a:p>
            <a:pPr lvl="1"/>
            <a:r>
              <a:rPr lang="en-US" sz="2400" dirty="0" smtClean="0">
                <a:latin typeface="+mn-lt"/>
              </a:rPr>
              <a:t>clients start walking through their resolver set asking the same query</a:t>
            </a:r>
          </a:p>
          <a:p>
            <a:pPr lvl="1"/>
            <a:r>
              <a:rPr lang="en-US" sz="2400" dirty="0" smtClean="0">
                <a:latin typeface="+mn-lt"/>
              </a:rPr>
              <a:t>Which delays the client and loads the server</a:t>
            </a:r>
          </a:p>
          <a:p>
            <a:pPr lvl="2"/>
            <a:r>
              <a:rPr lang="en-US" sz="2000" dirty="0" smtClean="0">
                <a:latin typeface="+mn-lt"/>
              </a:rPr>
              <a:t>The moral argument: Failure should include a visible cost!</a:t>
            </a:r>
          </a:p>
          <a:p>
            <a:pPr lvl="2"/>
            <a:r>
              <a:rPr lang="en-US" sz="2000" dirty="0" smtClean="0">
                <a:latin typeface="+mn-lt"/>
              </a:rPr>
              <a:t>The expedient argument: nothing to see here, move along!</a:t>
            </a:r>
          </a:p>
          <a:p>
            <a:pPr marL="0" indent="0">
              <a:buNone/>
            </a:pPr>
            <a:endParaRPr lang="en-US" sz="2800" dirty="0" smtClean="0">
              <a:latin typeface="+mn-lt"/>
            </a:endParaRPr>
          </a:p>
          <a:p>
            <a:pPr marL="0" indent="0">
              <a:buNone/>
            </a:pPr>
            <a:r>
              <a:rPr lang="en-US" sz="2800" dirty="0" smtClean="0">
                <a:latin typeface="+mn-lt"/>
              </a:rPr>
              <a:t>Maybe we need some richer signaling in the DNS for DNSSEC validation failure</a:t>
            </a:r>
          </a:p>
          <a:p>
            <a:pPr marL="0" indent="0">
              <a:buNone/>
            </a:pPr>
            <a:endParaRPr lang="en-US" sz="2800" dirty="0" smtClean="0">
              <a:latin typeface="+mn-lt"/>
            </a:endParaRPr>
          </a:p>
          <a:p>
            <a:pPr marL="0" indent="0">
              <a:buNone/>
            </a:pPr>
            <a:r>
              <a:rPr lang="en-US" sz="2800" dirty="0">
                <a:latin typeface="+mn-lt"/>
              </a:rPr>
              <a:t>	</a:t>
            </a:r>
            <a:endParaRPr lang="en-US" sz="2800" dirty="0" smtClean="0">
              <a:latin typeface="+mn-lt"/>
            </a:endParaRPr>
          </a:p>
          <a:p>
            <a:pPr marL="0" indent="0">
              <a:buNone/>
            </a:pPr>
            <a:endParaRPr lang="en-US" sz="2800" dirty="0">
              <a:latin typeface="+mn-lt"/>
            </a:endParaRPr>
          </a:p>
        </p:txBody>
      </p:sp>
    </p:spTree>
    <p:extLst>
      <p:ext uri="{BB962C8B-B14F-4D97-AF65-F5344CB8AC3E}">
        <p14:creationId xmlns:p14="http://schemas.microsoft.com/office/powerpoint/2010/main" val="3516045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3840" y="1600200"/>
            <a:ext cx="1990715" cy="1114473"/>
          </a:xfrm>
        </p:spPr>
        <p:txBody>
          <a:bodyPr/>
          <a:lstStyle/>
          <a:p>
            <a:pPr marL="0" indent="0">
              <a:buNone/>
            </a:pPr>
            <a:r>
              <a:rPr lang="en-US" dirty="0" smtClean="0"/>
              <a:t>Thanks!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5372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DNSSEC-Signed TLDs at the Root</a:t>
            </a:r>
            <a:endParaRPr lang="en-US" sz="4000" dirty="0">
              <a:latin typeface="+mj-lt"/>
            </a:endParaRPr>
          </a:p>
        </p:txBody>
      </p:sp>
      <p:pic>
        <p:nvPicPr>
          <p:cNvPr id="4" name="Content Placeholder 3"/>
          <p:cNvPicPr>
            <a:picLocks noGrp="1" noChangeAspect="1"/>
          </p:cNvPicPr>
          <p:nvPr>
            <p:ph idx="1"/>
          </p:nvPr>
        </p:nvPicPr>
        <p:blipFill rotWithShape="1">
          <a:blip r:embed="rId2"/>
          <a:srcRect l="-29" r="-1083"/>
          <a:stretch/>
        </p:blipFill>
        <p:spPr>
          <a:xfrm>
            <a:off x="1089605" y="2041234"/>
            <a:ext cx="6319868" cy="3095476"/>
          </a:xfrm>
        </p:spPr>
      </p:pic>
    </p:spTree>
    <p:extLst>
      <p:ext uri="{BB962C8B-B14F-4D97-AF65-F5344CB8AC3E}">
        <p14:creationId xmlns:p14="http://schemas.microsoft.com/office/powerpoint/2010/main" val="119890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 all know…</a:t>
            </a:r>
            <a:endParaRPr lang="en-US" sz="4400"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6">
                    <a:lumMod val="50000"/>
                  </a:schemeClr>
                </a:solidFill>
                <a:latin typeface="+mn-lt"/>
              </a:rPr>
              <a:t>And we’ve all seen various measurements of how many zones are DNSSEC-signed…</a:t>
            </a:r>
          </a:p>
        </p:txBody>
      </p:sp>
      <p:sp>
        <p:nvSpPr>
          <p:cNvPr id="4" name="TextBox 3"/>
          <p:cNvSpPr txBox="1"/>
          <p:nvPr/>
        </p:nvSpPr>
        <p:spPr>
          <a:xfrm rot="20914864">
            <a:off x="969641" y="1960523"/>
            <a:ext cx="6316901" cy="1477328"/>
          </a:xfrm>
          <a:prstGeom prst="rect">
            <a:avLst/>
          </a:prstGeom>
          <a:solidFill>
            <a:schemeClr val="bg1"/>
          </a:solidFill>
        </p:spPr>
        <p:txBody>
          <a:bodyPr wrap="none" rtlCol="0">
            <a:spAutoFit/>
          </a:bodyPr>
          <a:lstStyle/>
          <a:p>
            <a:r>
              <a:rPr lang="en-US" dirty="0" smtClean="0">
                <a:latin typeface="AhnbergHand"/>
                <a:cs typeface="AhnbergHand"/>
              </a:rPr>
              <a:t>But these are generally supply-side measurements</a:t>
            </a:r>
          </a:p>
          <a:p>
            <a:endParaRPr lang="en-US" dirty="0">
              <a:latin typeface="AhnbergHand"/>
              <a:cs typeface="AhnbergHand"/>
            </a:endParaRPr>
          </a:p>
          <a:p>
            <a:r>
              <a:rPr lang="en-US" dirty="0" smtClean="0">
                <a:latin typeface="AhnbergHand"/>
                <a:cs typeface="AhnbergHand"/>
              </a:rPr>
              <a:t>What about the demand size?</a:t>
            </a:r>
          </a:p>
          <a:p>
            <a:endParaRPr lang="en-US" dirty="0">
              <a:latin typeface="AhnbergHand"/>
              <a:cs typeface="AhnbergHand"/>
            </a:endParaRPr>
          </a:p>
          <a:p>
            <a:r>
              <a:rPr lang="en-US" dirty="0" smtClean="0">
                <a:latin typeface="AhnbergHand"/>
                <a:cs typeface="AhnbergHand"/>
              </a:rPr>
              <a:t>If you sign it will they come to validate it?</a:t>
            </a:r>
            <a:endParaRPr lang="en-US" dirty="0">
              <a:latin typeface="AhnbergHand"/>
              <a:cs typeface="AhnbergHand"/>
            </a:endParaRPr>
          </a:p>
        </p:txBody>
      </p:sp>
    </p:spTree>
    <p:extLst>
      <p:ext uri="{BB962C8B-B14F-4D97-AF65-F5344CB8AC3E}">
        <p14:creationId xmlns:p14="http://schemas.microsoft.com/office/powerpoint/2010/main" val="3630573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we don’t know is…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accent6">
                    <a:lumMod val="50000"/>
                  </a:schemeClr>
                </a:solidFill>
                <a:latin typeface="+mn-lt"/>
              </a:rPr>
              <a:t>What will happen to your authoritative name server when you serve a signed zone?</a:t>
            </a:r>
          </a:p>
          <a:p>
            <a:pPr marL="0" indent="0">
              <a:buNone/>
            </a:pPr>
            <a:endParaRPr lang="en-US" sz="2800" dirty="0" smtClean="0">
              <a:solidFill>
                <a:schemeClr val="accent6">
                  <a:lumMod val="50000"/>
                </a:schemeClr>
              </a:solidFill>
              <a:latin typeface="+mn-lt"/>
            </a:endParaRPr>
          </a:p>
          <a:p>
            <a:pPr marL="0" indent="0">
              <a:buNone/>
            </a:pPr>
            <a:r>
              <a:rPr lang="en-US" sz="2800" dirty="0" smtClean="0">
                <a:latin typeface="+mn-lt"/>
              </a:rPr>
              <a:t>Will you experience:</a:t>
            </a:r>
            <a:endParaRPr lang="en-US" sz="2800" dirty="0">
              <a:latin typeface="+mn-lt"/>
            </a:endParaRPr>
          </a:p>
          <a:p>
            <a:pPr marL="0" indent="0">
              <a:buNone/>
            </a:pPr>
            <a:r>
              <a:rPr lang="en-US" sz="2800" dirty="0" smtClean="0">
                <a:solidFill>
                  <a:schemeClr val="accent6">
                    <a:lumMod val="50000"/>
                  </a:schemeClr>
                </a:solidFill>
                <a:latin typeface="+mn-lt"/>
              </a:rPr>
              <a:t>	Query load meltdown?</a:t>
            </a:r>
          </a:p>
          <a:p>
            <a:pPr marL="0" indent="0">
              <a:buNone/>
            </a:pPr>
            <a:r>
              <a:rPr lang="en-US" sz="2800" dirty="0" smtClean="0">
                <a:solidFill>
                  <a:schemeClr val="accent6">
                    <a:lumMod val="50000"/>
                  </a:schemeClr>
                </a:solidFill>
                <a:latin typeface="+mn-lt"/>
              </a:rPr>
              <a:t>	TCP session overload?</a:t>
            </a:r>
          </a:p>
          <a:p>
            <a:pPr marL="0" indent="0">
              <a:buNone/>
            </a:pPr>
            <a:r>
              <a:rPr lang="en-US" sz="2800" dirty="0" smtClean="0">
                <a:solidFill>
                  <a:schemeClr val="accent6">
                    <a:lumMod val="50000"/>
                  </a:schemeClr>
                </a:solidFill>
                <a:latin typeface="+mn-lt"/>
              </a:rPr>
              <a:t>	DDOS amplification from hell?</a:t>
            </a:r>
          </a:p>
          <a:p>
            <a:pPr marL="0" indent="0">
              <a:buNone/>
            </a:pPr>
            <a:r>
              <a:rPr lang="en-US" sz="2800" dirty="0">
                <a:solidFill>
                  <a:schemeClr val="accent6">
                    <a:lumMod val="50000"/>
                  </a:schemeClr>
                </a:solidFill>
                <a:latin typeface="+mn-lt"/>
              </a:rPr>
              <a:t>	</a:t>
            </a:r>
            <a:r>
              <a:rPr lang="en-US" sz="2800" dirty="0" smtClean="0">
                <a:solidFill>
                  <a:schemeClr val="accent6">
                    <a:lumMod val="50000"/>
                  </a:schemeClr>
                </a:solidFill>
                <a:latin typeface="+mn-lt"/>
              </a:rPr>
              <a:t>No change?</a:t>
            </a:r>
            <a:endParaRPr lang="en-US" sz="2800" dirty="0">
              <a:solidFill>
                <a:schemeClr val="accent6">
                  <a:lumMod val="50000"/>
                </a:schemeClr>
              </a:solidFill>
              <a:latin typeface="+mn-lt"/>
            </a:endParaRPr>
          </a:p>
        </p:txBody>
      </p:sp>
    </p:spTree>
    <p:extLst>
      <p:ext uri="{BB962C8B-B14F-4D97-AF65-F5344CB8AC3E}">
        <p14:creationId xmlns:p14="http://schemas.microsoft.com/office/powerpoint/2010/main" val="817236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14778</TotalTime>
  <Words>2611</Words>
  <Application>Microsoft Macintosh PowerPoint</Application>
  <PresentationFormat>On-screen Show (4:3)</PresentationFormat>
  <Paragraphs>291</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DNSSEC – Issues and Achievements</vt:lpstr>
      <vt:lpstr>We all know…</vt:lpstr>
      <vt:lpstr>We all know…</vt:lpstr>
      <vt:lpstr>We all know…</vt:lpstr>
      <vt:lpstr>We all know…</vt:lpstr>
      <vt:lpstr>We all know…</vt:lpstr>
      <vt:lpstr>DNSSEC-Signed TLDs at the Root</vt:lpstr>
      <vt:lpstr>We all know…</vt:lpstr>
      <vt:lpstr>But what we don’t know is…</vt:lpstr>
      <vt:lpstr>Our Questions…</vt:lpstr>
      <vt:lpstr>The Experiment</vt:lpstr>
      <vt:lpstr>Understanding DNS Resolvers is “tricky”</vt:lpstr>
      <vt:lpstr>Understanding DNS Resolvers is “tricky”</vt:lpstr>
      <vt:lpstr>Understanding DNS Resolvers is “tricky”</vt:lpstr>
      <vt:lpstr>Understanding Resolvers is “tricky”</vt:lpstr>
      <vt:lpstr>This means…</vt:lpstr>
      <vt:lpstr>This means…</vt:lpstr>
      <vt:lpstr>This means…</vt:lpstr>
      <vt:lpstr>On to Some Results</vt:lpstr>
      <vt:lpstr>That means…</vt:lpstr>
      <vt:lpstr>That means…</vt:lpstr>
      <vt:lpstr>Refining these Results</vt:lpstr>
      <vt:lpstr>That means…</vt:lpstr>
      <vt:lpstr>Where is DNSSEC? – The Top 20</vt:lpstr>
      <vt:lpstr>Where is DNSSEC? – The Top 20</vt:lpstr>
      <vt:lpstr>Where is DNSSEC? – The Top 20</vt:lpstr>
      <vt:lpstr>Where is DNSSEC? – The bottom 20</vt:lpstr>
      <vt:lpstr>Where is DNSSEC? – The bottom 20</vt:lpstr>
      <vt:lpstr>The Mapped view of DNSSEC Use</vt:lpstr>
      <vt:lpstr>Why</vt:lpstr>
      <vt:lpstr>Is Google’s P-DNS a Factor?</vt:lpstr>
      <vt:lpstr>Another observation from the data</vt:lpstr>
      <vt:lpstr>Is Google’s P-DNS a Factor?</vt:lpstr>
      <vt:lpstr>Is Google’s P-DNS a Factor?</vt:lpstr>
      <vt:lpstr>Is Google’s P-DNS a Factor?</vt:lpstr>
      <vt:lpstr>DNSSEC Performance</vt:lpstr>
      <vt:lpstr>Relative Measurements …</vt:lpstr>
      <vt:lpstr>Result</vt:lpstr>
      <vt:lpstr>Result</vt:lpstr>
      <vt:lpstr>Invalid DNSSEC Signature</vt:lpstr>
      <vt:lpstr>DNS Query Time</vt:lpstr>
      <vt:lpstr>DNS Query Time</vt:lpstr>
      <vt:lpstr>The first 2 seconds</vt:lpstr>
      <vt:lpstr>What can we say?</vt:lpstr>
      <vt:lpstr>At the other end…</vt:lpstr>
      <vt:lpstr>DNS Query count per Domain Name</vt:lpstr>
      <vt:lpstr>DNSSEC Performance</vt:lpstr>
      <vt:lpstr>What if everybody was doing it?</vt:lpstr>
      <vt:lpstr>Good vs Bad for Everyone</vt:lpstr>
      <vt:lpstr>DNSSEC Response Sizes</vt:lpstr>
      <vt:lpstr>DNS Response Sizes</vt:lpstr>
      <vt:lpstr>Measurement – Response Traffic Volume</vt:lpstr>
      <vt:lpstr>Interpreting Traffic Data</vt:lpstr>
      <vt:lpstr>What if everybody was doing it?</vt:lpstr>
      <vt:lpstr>DNSSEC means more Server Grunt</vt:lpstr>
      <vt:lpstr>A Couple of Caveats:</vt:lpstr>
      <vt:lpstr>Reality could be better than this…</vt:lpstr>
      <vt:lpstr>And it could be a whole lot worse!</vt:lpstr>
      <vt:lpstr>Some things to think about</vt:lpstr>
      <vt:lpstr>Some things to think about</vt:lpstr>
      <vt:lpstr>Some things to think about</vt:lpstr>
      <vt:lpstr>Some things to think about</vt:lpstr>
      <vt:lpstr>Some things to think about</vt:lpstr>
      <vt:lpstr>PowerPoint Presentation</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DNSSEC</dc:title>
  <dc:creator>Geoff Huston</dc:creator>
  <cp:lastModifiedBy>Geoff Huston</cp:lastModifiedBy>
  <cp:revision>115</cp:revision>
  <dcterms:created xsi:type="dcterms:W3CDTF">2013-07-09T18:28:33Z</dcterms:created>
  <dcterms:modified xsi:type="dcterms:W3CDTF">2014-02-20T00:22:36Z</dcterms:modified>
</cp:coreProperties>
</file>